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92" r:id="rId5"/>
    <p:sldId id="275" r:id="rId6"/>
    <p:sldId id="276" r:id="rId7"/>
    <p:sldId id="277" r:id="rId8"/>
    <p:sldId id="301" r:id="rId9"/>
    <p:sldId id="296" r:id="rId10"/>
    <p:sldId id="302" r:id="rId11"/>
    <p:sldId id="297" r:id="rId12"/>
    <p:sldId id="303" r:id="rId13"/>
    <p:sldId id="299" r:id="rId14"/>
    <p:sldId id="304" r:id="rId15"/>
    <p:sldId id="306" r:id="rId16"/>
    <p:sldId id="305" r:id="rId17"/>
    <p:sldId id="300" r:id="rId18"/>
    <p:sldId id="307" r:id="rId19"/>
    <p:sldId id="308" r:id="rId20"/>
    <p:sldId id="309" r:id="rId21"/>
    <p:sldId id="288"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11/7/2024</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7E1AE-4E6C-CBF4-27D5-8A517756C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094D6-E4FC-692D-13F1-9B9FA42FD96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C059D6E-52A5-4BA3-B40F-76F8C9094B8D}"/>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1A699A1-BD6E-73AB-6E70-C9DBAFF3199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4073428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B67CC-8930-2E08-96E9-34C59A2C0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887CA-3F3C-D5C5-1F3F-273A941C473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31E8F30-F6C9-6B7D-2067-29642E60214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E4F9708-CC0E-DBBA-D64E-973E8CC62F2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8648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0C6C-1281-F23B-0EE1-75CEC79B7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72F87-3C7A-9ABD-F902-5A23DC923D4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6BED0B0-823D-939F-BFC3-957ABEB4C33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1F28F214-1DAE-5839-0B8C-11F358B9EA4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7982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88E8-7669-7414-7242-473445053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B0CF0-B65F-DA3F-808C-856DBC0E95D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91527FE-8884-35E2-1E61-7E931C668628}"/>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D952AB4-4F54-7036-CE8C-722583A6189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5235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38207" y="1539510"/>
            <a:ext cx="5257793" cy="2057441"/>
          </a:xfrm>
        </p:spPr>
        <p:txBody>
          <a:bodyPr/>
          <a:lstStyle/>
          <a:p>
            <a:r>
              <a:rPr lang="en-US" dirty="0"/>
              <a:t>Election System</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 name="Picture Placeholder 4">
            <a:extLst>
              <a:ext uri="{FF2B5EF4-FFF2-40B4-BE49-F238E27FC236}">
                <a16:creationId xmlns:a16="http://schemas.microsoft.com/office/drawing/2014/main" id="{6F51B9E8-2C49-16D3-3AD5-7A8CE1B83F0B}"/>
              </a:ext>
            </a:extLst>
          </p:cNvPr>
          <p:cNvPicPr preferRelativeResize="0">
            <a:picLocks noGrp="1" noChangeAspect="1"/>
          </p:cNvPicPr>
          <p:nvPr>
            <p:ph type="pic" sz="quarter" idx="47"/>
          </p:nvPr>
        </p:nvPicPr>
        <p:blipFill>
          <a:blip r:embed="rId3"/>
          <a:srcRect l="6522" r="6522"/>
          <a:stretch/>
        </p:blipFill>
        <p:spPr>
          <a:xfrm>
            <a:off x="7112868" y="838985"/>
            <a:ext cx="4382595" cy="5040000"/>
          </a:xfrm>
        </p:spPr>
      </p:pic>
      <p:sp>
        <p:nvSpPr>
          <p:cNvPr id="2" name="TextBox 1">
            <a:extLst>
              <a:ext uri="{FF2B5EF4-FFF2-40B4-BE49-F238E27FC236}">
                <a16:creationId xmlns:a16="http://schemas.microsoft.com/office/drawing/2014/main" id="{C3DFFC79-45AA-F215-55EB-4E9AF3E26DCD}"/>
              </a:ext>
            </a:extLst>
          </p:cNvPr>
          <p:cNvSpPr txBox="1"/>
          <p:nvPr/>
        </p:nvSpPr>
        <p:spPr>
          <a:xfrm>
            <a:off x="1727103" y="4338735"/>
            <a:ext cx="1637958" cy="369332"/>
          </a:xfrm>
          <a:prstGeom prst="rect">
            <a:avLst/>
          </a:prstGeom>
        </p:spPr>
        <p:txBody>
          <a:bodyPr wrap="square" rtlCol="0">
            <a:spAutoFit/>
          </a:bodyPr>
          <a:lstStyle/>
          <a:p>
            <a:pPr marL="0" indent="0">
              <a:lnSpc>
                <a:spcPct val="100000"/>
              </a:lnSpc>
              <a:spcBef>
                <a:spcPts val="0"/>
              </a:spcBef>
              <a:buFontTx/>
              <a:buNone/>
            </a:pPr>
            <a:r>
              <a:rPr lang="en-IN" dirty="0">
                <a:latin typeface="Posterama" panose="020B0504020200020000" pitchFamily="34" charset="0"/>
                <a:ea typeface="微软雅黑"/>
                <a:cs typeface="Posterama" panose="020B0504020200020000" pitchFamily="34" charset="0"/>
              </a:rPr>
              <a:t>Group 16</a:t>
            </a: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DAF3-9118-3760-3295-8938350ED89F}"/>
              </a:ext>
            </a:extLst>
          </p:cNvPr>
          <p:cNvSpPr>
            <a:spLocks noGrp="1"/>
          </p:cNvSpPr>
          <p:nvPr>
            <p:ph type="title"/>
          </p:nvPr>
        </p:nvSpPr>
        <p:spPr>
          <a:xfrm>
            <a:off x="484632" y="274955"/>
            <a:ext cx="10889796" cy="1418998"/>
          </a:xfrm>
        </p:spPr>
        <p:txBody>
          <a:bodyPr/>
          <a:lstStyle/>
          <a:p>
            <a:r>
              <a:rPr lang="en-US" dirty="0"/>
              <a:t>UML Diagrams</a:t>
            </a:r>
            <a:endParaRPr lang="en-IN" dirty="0"/>
          </a:p>
        </p:txBody>
      </p:sp>
      <p:pic>
        <p:nvPicPr>
          <p:cNvPr id="6" name="Table Placeholder 5">
            <a:extLst>
              <a:ext uri="{FF2B5EF4-FFF2-40B4-BE49-F238E27FC236}">
                <a16:creationId xmlns:a16="http://schemas.microsoft.com/office/drawing/2014/main" id="{B88E6B33-D116-1F0A-695A-24D1573EC0A0}"/>
              </a:ext>
            </a:extLst>
          </p:cNvPr>
          <p:cNvPicPr>
            <a:picLocks noGrp="1" noChangeAspect="1"/>
          </p:cNvPicPr>
          <p:nvPr>
            <p:ph type="tbl" sz="quarter" idx="27"/>
          </p:nvPr>
        </p:nvPicPr>
        <p:blipFill>
          <a:blip r:embed="rId2"/>
          <a:stretch>
            <a:fillRect/>
          </a:stretch>
        </p:blipFill>
        <p:spPr>
          <a:xfrm>
            <a:off x="581025" y="1616158"/>
            <a:ext cx="10890250" cy="4314659"/>
          </a:xfrm>
          <a:prstGeom prst="rect">
            <a:avLst/>
          </a:prstGeom>
        </p:spPr>
      </p:pic>
      <p:sp>
        <p:nvSpPr>
          <p:cNvPr id="4" name="Footer Placeholder 3">
            <a:extLst>
              <a:ext uri="{FF2B5EF4-FFF2-40B4-BE49-F238E27FC236}">
                <a16:creationId xmlns:a16="http://schemas.microsoft.com/office/drawing/2014/main" id="{42082984-B134-859E-667B-7248F8E3AA57}"/>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C2D6FFD5-ACCE-C4F2-D324-0A52CE713E30}"/>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BC4E9E54-C0BD-69BE-CD5F-70EEEA81F7B8}"/>
              </a:ext>
            </a:extLst>
          </p:cNvPr>
          <p:cNvPicPr/>
          <p:nvPr/>
        </p:nvPicPr>
        <p:blipFill>
          <a:blip r:embed="rId3"/>
          <a:stretch>
            <a:fillRect/>
          </a:stretch>
        </p:blipFill>
        <p:spPr>
          <a:xfrm>
            <a:off x="484632" y="1431037"/>
            <a:ext cx="5057752" cy="4605871"/>
          </a:xfrm>
          <a:prstGeom prst="rect">
            <a:avLst/>
          </a:prstGeom>
        </p:spPr>
      </p:pic>
      <p:pic>
        <p:nvPicPr>
          <p:cNvPr id="9" name="Picture 8">
            <a:extLst>
              <a:ext uri="{FF2B5EF4-FFF2-40B4-BE49-F238E27FC236}">
                <a16:creationId xmlns:a16="http://schemas.microsoft.com/office/drawing/2014/main" id="{ABE1D99B-B5F3-328C-AAEB-367EBE7AD878}"/>
              </a:ext>
            </a:extLst>
          </p:cNvPr>
          <p:cNvPicPr/>
          <p:nvPr/>
        </p:nvPicPr>
        <p:blipFill>
          <a:blip r:embed="rId4"/>
          <a:stretch>
            <a:fillRect/>
          </a:stretch>
        </p:blipFill>
        <p:spPr>
          <a:xfrm>
            <a:off x="5845048" y="1431037"/>
            <a:ext cx="5722620" cy="4605870"/>
          </a:xfrm>
          <a:prstGeom prst="rect">
            <a:avLst/>
          </a:prstGeom>
        </p:spPr>
      </p:pic>
    </p:spTree>
    <p:extLst>
      <p:ext uri="{BB962C8B-B14F-4D97-AF65-F5344CB8AC3E}">
        <p14:creationId xmlns:p14="http://schemas.microsoft.com/office/powerpoint/2010/main" val="243283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EFF7E-2FED-36F9-4FB4-ED35F9D5A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2F092-54FA-1B0A-15AD-75F80F437946}"/>
              </a:ext>
            </a:extLst>
          </p:cNvPr>
          <p:cNvSpPr>
            <a:spLocks noGrp="1"/>
          </p:cNvSpPr>
          <p:nvPr>
            <p:ph type="title"/>
          </p:nvPr>
        </p:nvSpPr>
        <p:spPr>
          <a:xfrm>
            <a:off x="581479" y="271223"/>
            <a:ext cx="10889796" cy="1418998"/>
          </a:xfrm>
        </p:spPr>
        <p:txBody>
          <a:bodyPr/>
          <a:lstStyle/>
          <a:p>
            <a:r>
              <a:rPr lang="en-US" dirty="0"/>
              <a:t>UML Diagrams</a:t>
            </a:r>
            <a:endParaRPr lang="en-IN" dirty="0"/>
          </a:p>
        </p:txBody>
      </p:sp>
      <p:pic>
        <p:nvPicPr>
          <p:cNvPr id="6" name="Table Placeholder 5">
            <a:extLst>
              <a:ext uri="{FF2B5EF4-FFF2-40B4-BE49-F238E27FC236}">
                <a16:creationId xmlns:a16="http://schemas.microsoft.com/office/drawing/2014/main" id="{4057415E-7E39-19A5-D56B-99B5B7718A02}"/>
              </a:ext>
            </a:extLst>
          </p:cNvPr>
          <p:cNvPicPr>
            <a:picLocks noGrp="1" noChangeAspect="1"/>
          </p:cNvPicPr>
          <p:nvPr>
            <p:ph type="tbl" sz="quarter" idx="27"/>
          </p:nvPr>
        </p:nvPicPr>
        <p:blipFill>
          <a:blip r:embed="rId2"/>
          <a:stretch>
            <a:fillRect/>
          </a:stretch>
        </p:blipFill>
        <p:spPr>
          <a:xfrm>
            <a:off x="581025" y="1616158"/>
            <a:ext cx="10890250" cy="4314659"/>
          </a:xfrm>
          <a:prstGeom prst="rect">
            <a:avLst/>
          </a:prstGeom>
        </p:spPr>
      </p:pic>
      <p:sp>
        <p:nvSpPr>
          <p:cNvPr id="4" name="Footer Placeholder 3">
            <a:extLst>
              <a:ext uri="{FF2B5EF4-FFF2-40B4-BE49-F238E27FC236}">
                <a16:creationId xmlns:a16="http://schemas.microsoft.com/office/drawing/2014/main" id="{019B0FE6-7D19-B9CA-62A0-39CF70C0746D}"/>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BB2AEFA9-FCE1-F074-8F8E-CCE286C10322}"/>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3" name="Picture 2">
            <a:extLst>
              <a:ext uri="{FF2B5EF4-FFF2-40B4-BE49-F238E27FC236}">
                <a16:creationId xmlns:a16="http://schemas.microsoft.com/office/drawing/2014/main" id="{75F67A43-F9F6-7C8F-45B5-28E101DA2BC9}"/>
              </a:ext>
            </a:extLst>
          </p:cNvPr>
          <p:cNvPicPr/>
          <p:nvPr/>
        </p:nvPicPr>
        <p:blipFill>
          <a:blip r:embed="rId3"/>
          <a:stretch>
            <a:fillRect/>
          </a:stretch>
        </p:blipFill>
        <p:spPr>
          <a:xfrm>
            <a:off x="580795" y="1427584"/>
            <a:ext cx="4952258" cy="4790336"/>
          </a:xfrm>
          <a:prstGeom prst="rect">
            <a:avLst/>
          </a:prstGeom>
        </p:spPr>
      </p:pic>
      <p:pic>
        <p:nvPicPr>
          <p:cNvPr id="8" name="Picture 7">
            <a:extLst>
              <a:ext uri="{FF2B5EF4-FFF2-40B4-BE49-F238E27FC236}">
                <a16:creationId xmlns:a16="http://schemas.microsoft.com/office/drawing/2014/main" id="{D45EF47C-3E11-D10A-2DDE-FF5DBE0E2836}"/>
              </a:ext>
            </a:extLst>
          </p:cNvPr>
          <p:cNvPicPr/>
          <p:nvPr/>
        </p:nvPicPr>
        <p:blipFill>
          <a:blip r:embed="rId4"/>
          <a:stretch>
            <a:fillRect/>
          </a:stretch>
        </p:blipFill>
        <p:spPr>
          <a:xfrm>
            <a:off x="5772367" y="1427584"/>
            <a:ext cx="5421801" cy="4708878"/>
          </a:xfrm>
          <a:prstGeom prst="rect">
            <a:avLst/>
          </a:prstGeom>
        </p:spPr>
      </p:pic>
    </p:spTree>
    <p:extLst>
      <p:ext uri="{BB962C8B-B14F-4D97-AF65-F5344CB8AC3E}">
        <p14:creationId xmlns:p14="http://schemas.microsoft.com/office/powerpoint/2010/main" val="329107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71EC-887A-AD85-263C-1869F0CFCDD5}"/>
              </a:ext>
            </a:extLst>
          </p:cNvPr>
          <p:cNvSpPr>
            <a:spLocks noGrp="1"/>
          </p:cNvSpPr>
          <p:nvPr>
            <p:ph type="title"/>
          </p:nvPr>
        </p:nvSpPr>
        <p:spPr/>
        <p:txBody>
          <a:bodyPr/>
          <a:lstStyle/>
          <a:p>
            <a:r>
              <a:rPr lang="en-IN" dirty="0"/>
              <a:t>System Architecture</a:t>
            </a:r>
          </a:p>
        </p:txBody>
      </p:sp>
      <p:sp>
        <p:nvSpPr>
          <p:cNvPr id="4" name="Footer Placeholder 3">
            <a:extLst>
              <a:ext uri="{FF2B5EF4-FFF2-40B4-BE49-F238E27FC236}">
                <a16:creationId xmlns:a16="http://schemas.microsoft.com/office/drawing/2014/main" id="{95B34165-B051-27EF-57A1-6ED879DF7A81}"/>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FED7FD06-8B1B-D129-AC91-1825912E96D0}"/>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B761F7F7-F814-D2F6-CB36-2F5E3378C50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777" y="1591154"/>
            <a:ext cx="12179223" cy="4175164"/>
          </a:xfrm>
          <a:prstGeom prst="rect">
            <a:avLst/>
          </a:prstGeom>
        </p:spPr>
      </p:pic>
    </p:spTree>
    <p:extLst>
      <p:ext uri="{BB962C8B-B14F-4D97-AF65-F5344CB8AC3E}">
        <p14:creationId xmlns:p14="http://schemas.microsoft.com/office/powerpoint/2010/main" val="99597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1FF6-548B-AF17-D760-78380AE48070}"/>
              </a:ext>
            </a:extLst>
          </p:cNvPr>
          <p:cNvSpPr>
            <a:spLocks noGrp="1"/>
          </p:cNvSpPr>
          <p:nvPr>
            <p:ph type="title"/>
          </p:nvPr>
        </p:nvSpPr>
        <p:spPr>
          <a:xfrm>
            <a:off x="829890" y="157243"/>
            <a:ext cx="10515600" cy="1325563"/>
          </a:xfrm>
        </p:spPr>
        <p:txBody>
          <a:bodyPr/>
          <a:lstStyle/>
          <a:p>
            <a:pPr algn="l"/>
            <a:r>
              <a:rPr lang="en-US" dirty="0"/>
              <a:t>Implementation </a:t>
            </a:r>
            <a:endParaRPr lang="en-IN" dirty="0"/>
          </a:p>
        </p:txBody>
      </p:sp>
      <p:pic>
        <p:nvPicPr>
          <p:cNvPr id="32" name="Picture Placeholder 31">
            <a:extLst>
              <a:ext uri="{FF2B5EF4-FFF2-40B4-BE49-F238E27FC236}">
                <a16:creationId xmlns:a16="http://schemas.microsoft.com/office/drawing/2014/main" id="{E12C88A0-D782-E372-3241-3CFC9336D834}"/>
              </a:ext>
            </a:extLst>
          </p:cNvPr>
          <p:cNvPicPr>
            <a:picLocks noGrp="1" noChangeAspect="1"/>
          </p:cNvPicPr>
          <p:nvPr>
            <p:ph type="pic" sz="quarter" idx="50"/>
          </p:nvPr>
        </p:nvPicPr>
        <p:blipFill>
          <a:blip r:embed="rId2"/>
          <a:srcRect t="5630" b="5630"/>
          <a:stretch/>
        </p:blipFill>
        <p:spPr>
          <a:xfrm>
            <a:off x="7519403" y="2786005"/>
            <a:ext cx="2368550" cy="2101850"/>
          </a:xfrm>
          <a:prstGeom prst="hexagon">
            <a:avLst>
              <a:gd name="adj" fmla="val 27881"/>
              <a:gd name="vf" fmla="val 115470"/>
            </a:avLst>
          </a:prstGeom>
        </p:spPr>
      </p:pic>
      <p:sp>
        <p:nvSpPr>
          <p:cNvPr id="15" name="Footer Placeholder 14">
            <a:extLst>
              <a:ext uri="{FF2B5EF4-FFF2-40B4-BE49-F238E27FC236}">
                <a16:creationId xmlns:a16="http://schemas.microsoft.com/office/drawing/2014/main" id="{FF3B5DFE-1F41-6252-D33E-354AB90422F4}"/>
              </a:ext>
            </a:extLst>
          </p:cNvPr>
          <p:cNvSpPr>
            <a:spLocks noGrp="1"/>
          </p:cNvSpPr>
          <p:nvPr>
            <p:ph type="ftr" sz="quarter" idx="58"/>
          </p:nvPr>
        </p:nvSpPr>
        <p:spPr/>
        <p:txBody>
          <a:bodyPr/>
          <a:lstStyle/>
          <a:p>
            <a:r>
              <a:rPr lang="en-US" dirty="0"/>
              <a:t>Election System</a:t>
            </a:r>
          </a:p>
        </p:txBody>
      </p:sp>
      <p:sp>
        <p:nvSpPr>
          <p:cNvPr id="16" name="Slide Number Placeholder 15">
            <a:extLst>
              <a:ext uri="{FF2B5EF4-FFF2-40B4-BE49-F238E27FC236}">
                <a16:creationId xmlns:a16="http://schemas.microsoft.com/office/drawing/2014/main" id="{16ADBA85-88C4-86BE-83C9-C21013845327}"/>
              </a:ext>
            </a:extLst>
          </p:cNvPr>
          <p:cNvSpPr>
            <a:spLocks noGrp="1"/>
          </p:cNvSpPr>
          <p:nvPr>
            <p:ph type="sldNum" sz="quarter" idx="59"/>
          </p:nvPr>
        </p:nvSpPr>
        <p:spPr/>
        <p:txBody>
          <a:bodyPr/>
          <a:lstStyle/>
          <a:p>
            <a:fld id="{47FEACEE-25B4-4A2D-B147-27296E36371D}" type="slidenum">
              <a:rPr lang="en-US" altLang="zh-CN" smtClean="0"/>
              <a:pPr/>
              <a:t>13</a:t>
            </a:fld>
            <a:endParaRPr lang="en-US" altLang="zh-CN" dirty="0"/>
          </a:p>
        </p:txBody>
      </p:sp>
      <p:pic>
        <p:nvPicPr>
          <p:cNvPr id="14" name="Picture Placeholder 13">
            <a:extLst>
              <a:ext uri="{FF2B5EF4-FFF2-40B4-BE49-F238E27FC236}">
                <a16:creationId xmlns:a16="http://schemas.microsoft.com/office/drawing/2014/main" id="{EA04D63F-6F13-AEF7-E099-7B47A072DCF3}"/>
              </a:ext>
            </a:extLst>
          </p:cNvPr>
          <p:cNvPicPr>
            <a:picLocks noGrp="1" noChangeAspect="1"/>
          </p:cNvPicPr>
          <p:nvPr>
            <p:ph type="pic" sz="quarter" idx="48"/>
          </p:nvPr>
        </p:nvPicPr>
        <p:blipFill>
          <a:blip r:embed="rId3">
            <a:extLst>
              <a:ext uri="{96DAC541-7B7A-43D3-8B79-37D633B846F1}">
                <asvg:svgBlip xmlns:asvg="http://schemas.microsoft.com/office/drawing/2016/SVG/main" r:embed="rId4"/>
              </a:ext>
            </a:extLst>
          </a:blip>
          <a:srcRect t="5630" b="5630"/>
          <a:stretch>
            <a:fillRect/>
          </a:stretch>
        </p:blipFill>
        <p:spPr>
          <a:xfrm>
            <a:off x="7519892" y="409681"/>
            <a:ext cx="2368061" cy="2102177"/>
          </a:xfrm>
        </p:spPr>
      </p:pic>
      <p:pic>
        <p:nvPicPr>
          <p:cNvPr id="30" name="Picture Placeholder 29">
            <a:extLst>
              <a:ext uri="{FF2B5EF4-FFF2-40B4-BE49-F238E27FC236}">
                <a16:creationId xmlns:a16="http://schemas.microsoft.com/office/drawing/2014/main" id="{B724A39E-988A-7B7D-9B12-7E82C8C0917B}"/>
              </a:ext>
            </a:extLst>
          </p:cNvPr>
          <p:cNvPicPr>
            <a:picLocks noGrp="1" noChangeAspect="1"/>
          </p:cNvPicPr>
          <p:nvPr>
            <p:ph type="pic" sz="quarter" idx="49"/>
          </p:nvPr>
        </p:nvPicPr>
        <p:blipFill>
          <a:blip r:embed="rId5"/>
          <a:srcRect l="14674" t="14823" r="14674" b="14823"/>
          <a:stretch/>
        </p:blipFill>
        <p:spPr>
          <a:xfrm>
            <a:off x="9486977" y="1618474"/>
            <a:ext cx="2340000" cy="2092362"/>
          </a:xfrm>
          <a:prstGeom prst="hexagon">
            <a:avLst>
              <a:gd name="adj" fmla="val 30864"/>
              <a:gd name="vf" fmla="val 115470"/>
            </a:avLst>
          </a:prstGeom>
          <a:solidFill>
            <a:schemeClr val="tx1"/>
          </a:solidFill>
        </p:spPr>
      </p:pic>
      <p:pic>
        <p:nvPicPr>
          <p:cNvPr id="35" name="Picture Placeholder 29">
            <a:extLst>
              <a:ext uri="{FF2B5EF4-FFF2-40B4-BE49-F238E27FC236}">
                <a16:creationId xmlns:a16="http://schemas.microsoft.com/office/drawing/2014/main" id="{9496674D-BB8F-62B3-114F-4ECE694C53FF}"/>
              </a:ext>
            </a:extLst>
          </p:cNvPr>
          <p:cNvPicPr>
            <a:picLocks noChangeAspect="1"/>
          </p:cNvPicPr>
          <p:nvPr/>
        </p:nvPicPr>
        <p:blipFill>
          <a:blip r:embed="rId6"/>
          <a:srcRect l="-7018" t="5291" r="-7018" b="5291"/>
          <a:stretch/>
        </p:blipFill>
        <p:spPr>
          <a:xfrm>
            <a:off x="9486977" y="3967854"/>
            <a:ext cx="2340000" cy="2092362"/>
          </a:xfrm>
          <a:prstGeom prst="hexagon">
            <a:avLst>
              <a:gd name="adj" fmla="val 30864"/>
              <a:gd name="vf" fmla="val 115470"/>
            </a:avLst>
          </a:prstGeom>
          <a:gradFill>
            <a:gsLst>
              <a:gs pos="100000">
                <a:schemeClr val="tx2">
                  <a:lumMod val="75000"/>
                  <a:lumOff val="25000"/>
                </a:schemeClr>
              </a:gs>
              <a:gs pos="16000">
                <a:schemeClr val="accent1">
                  <a:lumMod val="45000"/>
                  <a:lumOff val="55000"/>
                </a:schemeClr>
              </a:gs>
              <a:gs pos="33000">
                <a:schemeClr val="accent1">
                  <a:lumMod val="45000"/>
                  <a:lumOff val="55000"/>
                </a:schemeClr>
              </a:gs>
              <a:gs pos="58000">
                <a:schemeClr val="accent1">
                  <a:lumMod val="30000"/>
                  <a:lumOff val="70000"/>
                </a:schemeClr>
              </a:gs>
            </a:gsLst>
            <a:lin ang="5400000" scaled="1"/>
          </a:gradFill>
          <a:ln>
            <a:noFill/>
          </a:ln>
        </p:spPr>
      </p:pic>
      <p:sp>
        <p:nvSpPr>
          <p:cNvPr id="44" name="TextBox 43">
            <a:extLst>
              <a:ext uri="{FF2B5EF4-FFF2-40B4-BE49-F238E27FC236}">
                <a16:creationId xmlns:a16="http://schemas.microsoft.com/office/drawing/2014/main" id="{57CEAFD1-0ACB-06F1-72E9-9A7D2D674C2A}"/>
              </a:ext>
            </a:extLst>
          </p:cNvPr>
          <p:cNvSpPr txBox="1"/>
          <p:nvPr/>
        </p:nvSpPr>
        <p:spPr>
          <a:xfrm>
            <a:off x="762000" y="1997839"/>
            <a:ext cx="5972175" cy="3970318"/>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IN" b="1" dirty="0">
                <a:ea typeface="微软雅黑"/>
                <a:cs typeface="Posterama" panose="020B0504020200020000" pitchFamily="34" charset="0"/>
              </a:rPr>
              <a:t>React </a:t>
            </a:r>
            <a:r>
              <a:rPr lang="en-IN" b="1" dirty="0" err="1">
                <a:ea typeface="微软雅黑"/>
                <a:cs typeface="Posterama" panose="020B0504020200020000" pitchFamily="34" charset="0"/>
              </a:rPr>
              <a:t>js</a:t>
            </a:r>
            <a:r>
              <a:rPr lang="en-IN" b="1" dirty="0">
                <a:ea typeface="微软雅黑"/>
                <a:cs typeface="Posterama" panose="020B0504020200020000" pitchFamily="34" charset="0"/>
              </a:rPr>
              <a:t> </a:t>
            </a:r>
            <a:r>
              <a:rPr lang="en-IN" dirty="0">
                <a:ea typeface="微软雅黑"/>
                <a:cs typeface="Posterama" panose="020B0504020200020000" pitchFamily="34" charset="0"/>
              </a:rPr>
              <a:t>: Build Dynamic UI’s faster than ever</a:t>
            </a:r>
          </a:p>
          <a:p>
            <a:pPr marL="285750" indent="-285750">
              <a:lnSpc>
                <a:spcPct val="100000"/>
              </a:lnSpc>
              <a:spcBef>
                <a:spcPts val="0"/>
              </a:spcBef>
              <a:buFont typeface="Arial" panose="020B0604020202020204" pitchFamily="34" charset="0"/>
              <a:buChar char="•"/>
            </a:pPr>
            <a:endParaRPr lang="en-IN" dirty="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b="1" dirty="0" err="1">
                <a:ea typeface="微软雅黑"/>
                <a:cs typeface="Posterama" panose="020B0504020200020000" pitchFamily="34" charset="0"/>
              </a:rPr>
              <a:t>FastApi</a:t>
            </a:r>
            <a:r>
              <a:rPr lang="en-IN" dirty="0">
                <a:ea typeface="微软雅黑"/>
                <a:cs typeface="Posterama" panose="020B0504020200020000" pitchFamily="34" charset="0"/>
              </a:rPr>
              <a:t> : Blazing fast API’s, built in flash. </a:t>
            </a:r>
            <a:r>
              <a:rPr lang="en-IN" dirty="0" err="1">
                <a:ea typeface="微软雅黑"/>
                <a:cs typeface="Posterama" panose="020B0504020200020000" pitchFamily="34" charset="0"/>
              </a:rPr>
              <a:t>FastApi</a:t>
            </a:r>
            <a:r>
              <a:rPr lang="en-IN" dirty="0">
                <a:ea typeface="微软雅黑"/>
                <a:cs typeface="Posterama" panose="020B0504020200020000" pitchFamily="34" charset="0"/>
              </a:rPr>
              <a:t> – speed meets simplicity.</a:t>
            </a:r>
          </a:p>
          <a:p>
            <a:pPr marL="285750" indent="-285750">
              <a:lnSpc>
                <a:spcPct val="100000"/>
              </a:lnSpc>
              <a:spcBef>
                <a:spcPts val="0"/>
              </a:spcBef>
              <a:buFont typeface="Arial" panose="020B0604020202020204" pitchFamily="34" charset="0"/>
              <a:buChar char="•"/>
            </a:pPr>
            <a:endParaRPr lang="en-IN" dirty="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b="1" dirty="0">
                <a:ea typeface="微软雅黑"/>
                <a:cs typeface="Posterama" panose="020B0504020200020000" pitchFamily="34" charset="0"/>
              </a:rPr>
              <a:t>Postgres</a:t>
            </a:r>
            <a:r>
              <a:rPr lang="en-IN" dirty="0">
                <a:ea typeface="微软雅黑"/>
                <a:cs typeface="Posterama" panose="020B0504020200020000" pitchFamily="34" charset="0"/>
              </a:rPr>
              <a:t> : Powerful, reliable, open-source. Trust in tour data with PostgreSQL.</a:t>
            </a:r>
          </a:p>
          <a:p>
            <a:pPr marL="285750" indent="-285750">
              <a:lnSpc>
                <a:spcPct val="100000"/>
              </a:lnSpc>
              <a:spcBef>
                <a:spcPts val="0"/>
              </a:spcBef>
              <a:buFont typeface="Arial" panose="020B0604020202020204" pitchFamily="34" charset="0"/>
              <a:buChar char="•"/>
            </a:pPr>
            <a:endParaRPr lang="en-IN" dirty="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b="1" dirty="0" err="1">
                <a:ea typeface="微软雅黑"/>
                <a:cs typeface="Posterama" panose="020B0504020200020000" pitchFamily="34" charset="0"/>
              </a:rPr>
              <a:t>SQLAlchemy</a:t>
            </a:r>
            <a:r>
              <a:rPr lang="en-IN" dirty="0">
                <a:ea typeface="微软雅黑"/>
                <a:cs typeface="Posterama" panose="020B0504020200020000" pitchFamily="34" charset="0"/>
              </a:rPr>
              <a:t> : Effortless database interaction,</a:t>
            </a:r>
          </a:p>
          <a:p>
            <a:pPr>
              <a:lnSpc>
                <a:spcPct val="100000"/>
              </a:lnSpc>
              <a:spcBef>
                <a:spcPts val="0"/>
              </a:spcBef>
            </a:pPr>
            <a:r>
              <a:rPr lang="en-IN" dirty="0">
                <a:ea typeface="微软雅黑"/>
                <a:cs typeface="Posterama" panose="020B0504020200020000" pitchFamily="34" charset="0"/>
              </a:rPr>
              <a:t>    Python-</a:t>
            </a:r>
            <a:r>
              <a:rPr lang="en-IN" dirty="0" err="1">
                <a:ea typeface="微软雅黑"/>
                <a:cs typeface="Posterama" panose="020B0504020200020000" pitchFamily="34" charset="0"/>
              </a:rPr>
              <a:t>style.SQLAlchemy</a:t>
            </a:r>
            <a:r>
              <a:rPr lang="en-IN" dirty="0">
                <a:ea typeface="微软雅黑"/>
                <a:cs typeface="Posterama" panose="020B0504020200020000" pitchFamily="34" charset="0"/>
              </a:rPr>
              <a:t> – </a:t>
            </a:r>
            <a:r>
              <a:rPr lang="en-IN" dirty="0" err="1">
                <a:ea typeface="微软雅黑"/>
                <a:cs typeface="Posterama" panose="020B0504020200020000" pitchFamily="34" charset="0"/>
              </a:rPr>
              <a:t>SQL,simplified</a:t>
            </a:r>
            <a:r>
              <a:rPr lang="en-IN" dirty="0">
                <a:ea typeface="微软雅黑"/>
                <a:cs typeface="Posterama" panose="020B0504020200020000" pitchFamily="34" charset="0"/>
              </a:rPr>
              <a:t>.</a:t>
            </a:r>
          </a:p>
          <a:p>
            <a:pPr marL="285750" indent="-285750">
              <a:lnSpc>
                <a:spcPct val="100000"/>
              </a:lnSpc>
              <a:spcBef>
                <a:spcPts val="0"/>
              </a:spcBef>
              <a:buFont typeface="Arial" panose="020B0604020202020204" pitchFamily="34" charset="0"/>
              <a:buChar char="•"/>
            </a:pPr>
            <a:endParaRPr lang="en-IN" dirty="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b="1" dirty="0">
                <a:ea typeface="微软雅黑"/>
                <a:cs typeface="Posterama" panose="020B0504020200020000" pitchFamily="34" charset="0"/>
              </a:rPr>
              <a:t>12 – Factor App </a:t>
            </a:r>
            <a:r>
              <a:rPr lang="en-IN" dirty="0">
                <a:ea typeface="微软雅黑"/>
                <a:cs typeface="Posterama" panose="020B0504020200020000" pitchFamily="34" charset="0"/>
              </a:rPr>
              <a:t>: Code once scale anywhere</a:t>
            </a:r>
          </a:p>
          <a:p>
            <a:pPr>
              <a:lnSpc>
                <a:spcPct val="100000"/>
              </a:lnSpc>
              <a:spcBef>
                <a:spcPts val="0"/>
              </a:spcBef>
            </a:pPr>
            <a:endParaRPr lang="en-IN" sz="1800" dirty="0">
              <a:ea typeface="微软雅黑"/>
              <a:cs typeface="Posterama" panose="020B0504020200020000" pitchFamily="34" charset="0"/>
            </a:endParaRPr>
          </a:p>
          <a:p>
            <a:pPr>
              <a:lnSpc>
                <a:spcPct val="100000"/>
              </a:lnSpc>
              <a:spcBef>
                <a:spcPts val="0"/>
              </a:spcBef>
            </a:pPr>
            <a:endParaRPr lang="en-IN" sz="1800" dirty="0">
              <a:ea typeface="微软雅黑"/>
              <a:cs typeface="Posterama" panose="020B0504020200020000" pitchFamily="34" charset="0"/>
            </a:endParaRPr>
          </a:p>
        </p:txBody>
      </p:sp>
    </p:spTree>
    <p:extLst>
      <p:ext uri="{BB962C8B-B14F-4D97-AF65-F5344CB8AC3E}">
        <p14:creationId xmlns:p14="http://schemas.microsoft.com/office/powerpoint/2010/main" val="2309650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A10B-C248-8982-29C5-9EF79662BE21}"/>
              </a:ext>
            </a:extLst>
          </p:cNvPr>
          <p:cNvSpPr>
            <a:spLocks noGrp="1"/>
          </p:cNvSpPr>
          <p:nvPr>
            <p:ph type="title"/>
          </p:nvPr>
        </p:nvSpPr>
        <p:spPr/>
        <p:txBody>
          <a:bodyPr/>
          <a:lstStyle/>
          <a:p>
            <a:r>
              <a:rPr lang="en-US" dirty="0"/>
              <a:t>Test Cases and Reports</a:t>
            </a:r>
            <a:endParaRPr lang="en-IN" dirty="0"/>
          </a:p>
        </p:txBody>
      </p:sp>
      <p:sp>
        <p:nvSpPr>
          <p:cNvPr id="4" name="Footer Placeholder 3">
            <a:extLst>
              <a:ext uri="{FF2B5EF4-FFF2-40B4-BE49-F238E27FC236}">
                <a16:creationId xmlns:a16="http://schemas.microsoft.com/office/drawing/2014/main" id="{329E2C26-01AC-3254-A9CF-C60652B50E31}"/>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F7AECE6E-10B6-4F27-530B-B2C9620A9802}"/>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6" name="TextBox 5">
            <a:extLst>
              <a:ext uri="{FF2B5EF4-FFF2-40B4-BE49-F238E27FC236}">
                <a16:creationId xmlns:a16="http://schemas.microsoft.com/office/drawing/2014/main" id="{E7AC4BBF-91FB-DC02-784B-303C7421B208}"/>
              </a:ext>
            </a:extLst>
          </p:cNvPr>
          <p:cNvSpPr txBox="1"/>
          <p:nvPr/>
        </p:nvSpPr>
        <p:spPr>
          <a:xfrm>
            <a:off x="720496" y="1632155"/>
            <a:ext cx="9416562" cy="4555093"/>
          </a:xfrm>
          <a:prstGeom prst="rect">
            <a:avLst/>
          </a:prstGeom>
        </p:spPr>
        <p:txBody>
          <a:bodyPr wrap="square" rtlCol="0">
            <a:spAutoFit/>
          </a:bodyPr>
          <a:lstStyle/>
          <a:p>
            <a:pPr marL="0" indent="0">
              <a:lnSpc>
                <a:spcPct val="100000"/>
              </a:lnSpc>
              <a:spcBef>
                <a:spcPts val="0"/>
              </a:spcBef>
              <a:buFontTx/>
              <a:buNone/>
            </a:pPr>
            <a:r>
              <a:rPr lang="en-US" sz="2000" dirty="0">
                <a:latin typeface="Posterama" panose="020B0504020200020000" pitchFamily="34" charset="0"/>
                <a:ea typeface="微软雅黑"/>
                <a:cs typeface="Posterama" panose="020B0504020200020000" pitchFamily="34" charset="0"/>
              </a:rPr>
              <a:t>TEST set – 1 </a:t>
            </a:r>
          </a:p>
          <a:p>
            <a:pPr marL="0" indent="0">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b="1" dirty="0">
                <a:latin typeface="Posterama" panose="020B0504020200020000" pitchFamily="34" charset="0"/>
                <a:ea typeface="微软雅黑"/>
                <a:cs typeface="Posterama" panose="020B0504020200020000" pitchFamily="34" charset="0"/>
              </a:rPr>
              <a:t>TC 01 Voter Registration </a:t>
            </a:r>
          </a:p>
          <a:p>
            <a:pPr marL="0" indent="0">
              <a:lnSpc>
                <a:spcPct val="100000"/>
              </a:lnSpc>
              <a:spcBef>
                <a:spcPts val="0"/>
              </a:spcBef>
              <a:buFontTx/>
              <a:buNone/>
            </a:pPr>
            <a:endParaRPr lang="en-IN" b="1"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1800" b="1" dirty="0">
                <a:ea typeface="微软雅黑"/>
                <a:cs typeface="Posterama" panose="020B0504020200020000" pitchFamily="34" charset="0"/>
              </a:rPr>
              <a:t>Description : </a:t>
            </a:r>
            <a:r>
              <a:rPr lang="en-IN" dirty="0">
                <a:ea typeface="微软雅黑"/>
                <a:cs typeface="Posterama" panose="020B0504020200020000" pitchFamily="34" charset="0"/>
              </a:rPr>
              <a:t>Test Successful, account logged in and registered successfully.</a:t>
            </a:r>
          </a:p>
          <a:p>
            <a:pPr marL="0" indent="0">
              <a:lnSpc>
                <a:spcPct val="100000"/>
              </a:lnSpc>
              <a:spcBef>
                <a:spcPts val="0"/>
              </a:spcBef>
              <a:buFontTx/>
              <a:buNone/>
            </a:pPr>
            <a:r>
              <a:rPr lang="en-IN" sz="1800" b="1" dirty="0">
                <a:ea typeface="微软雅黑"/>
                <a:cs typeface="Posterama" panose="020B0504020200020000" pitchFamily="34" charset="0"/>
              </a:rPr>
              <a:t>Expected Result : </a:t>
            </a:r>
            <a:r>
              <a:rPr lang="en-IN" sz="1800" dirty="0">
                <a:ea typeface="微软雅黑"/>
                <a:cs typeface="Posterama" panose="020B0504020200020000" pitchFamily="34" charset="0"/>
              </a:rPr>
              <a:t>Account logged in and registered successfully confirmation.</a:t>
            </a:r>
          </a:p>
          <a:p>
            <a:pPr marL="0" indent="0">
              <a:lnSpc>
                <a:spcPct val="100000"/>
              </a:lnSpc>
              <a:spcBef>
                <a:spcPts val="0"/>
              </a:spcBef>
              <a:buFontTx/>
              <a:buNone/>
            </a:pPr>
            <a:r>
              <a:rPr lang="en-IN" b="1" dirty="0">
                <a:ea typeface="微软雅黑"/>
                <a:cs typeface="Posterama" panose="020B0504020200020000" pitchFamily="34" charset="0"/>
              </a:rPr>
              <a:t>Status : </a:t>
            </a:r>
            <a:r>
              <a:rPr lang="en-IN" dirty="0">
                <a:ea typeface="微软雅黑"/>
                <a:cs typeface="Posterama" panose="020B0504020200020000" pitchFamily="34" charset="0"/>
              </a:rPr>
              <a:t>Pass.</a:t>
            </a:r>
          </a:p>
          <a:p>
            <a:pPr marL="0" indent="0">
              <a:lnSpc>
                <a:spcPct val="100000"/>
              </a:lnSpc>
              <a:spcBef>
                <a:spcPts val="0"/>
              </a:spcBef>
              <a:buFontTx/>
              <a:buNone/>
            </a:pPr>
            <a:endParaRPr lang="en-IN" sz="1800" b="1" dirty="0">
              <a:ea typeface="微软雅黑"/>
              <a:cs typeface="Posterama" panose="020B0504020200020000" pitchFamily="34" charset="0"/>
            </a:endParaRPr>
          </a:p>
          <a:p>
            <a:pPr marL="0" indent="0">
              <a:lnSpc>
                <a:spcPct val="100000"/>
              </a:lnSpc>
              <a:spcBef>
                <a:spcPts val="0"/>
              </a:spcBef>
              <a:buFontTx/>
              <a:buNone/>
            </a:pPr>
            <a:r>
              <a:rPr lang="en-IN" b="1" dirty="0">
                <a:latin typeface="Posterama" panose="020B0504020200020000" pitchFamily="34" charset="0"/>
                <a:ea typeface="微软雅黑"/>
                <a:cs typeface="Posterama" panose="020B0504020200020000" pitchFamily="34" charset="0"/>
              </a:rPr>
              <a:t>TC 02 Poll Creation </a:t>
            </a:r>
          </a:p>
          <a:p>
            <a:pPr marL="0" indent="0">
              <a:lnSpc>
                <a:spcPct val="100000"/>
              </a:lnSpc>
              <a:spcBef>
                <a:spcPts val="0"/>
              </a:spcBef>
              <a:buFontTx/>
              <a:buNone/>
            </a:pPr>
            <a:endParaRPr lang="en-IN" sz="1800" b="1" dirty="0">
              <a:ea typeface="微软雅黑"/>
              <a:cs typeface="Posterama" panose="020B0504020200020000" pitchFamily="34" charset="0"/>
            </a:endParaRPr>
          </a:p>
          <a:p>
            <a:pPr marL="0" indent="0">
              <a:lnSpc>
                <a:spcPct val="100000"/>
              </a:lnSpc>
              <a:spcBef>
                <a:spcPts val="0"/>
              </a:spcBef>
              <a:buFontTx/>
              <a:buNone/>
            </a:pPr>
            <a:r>
              <a:rPr lang="en-IN" b="1" dirty="0">
                <a:ea typeface="微软雅黑"/>
                <a:cs typeface="Posterama" panose="020B0504020200020000" pitchFamily="34" charset="0"/>
              </a:rPr>
              <a:t>Description : </a:t>
            </a:r>
            <a:r>
              <a:rPr lang="en-IN" dirty="0">
                <a:ea typeface="微软雅黑"/>
                <a:cs typeface="Posterama" panose="020B0504020200020000" pitchFamily="34" charset="0"/>
              </a:rPr>
              <a:t>Test Successful, Polls are successfully created by the admin.</a:t>
            </a:r>
          </a:p>
          <a:p>
            <a:pPr marL="0" indent="0">
              <a:lnSpc>
                <a:spcPct val="100000"/>
              </a:lnSpc>
              <a:spcBef>
                <a:spcPts val="0"/>
              </a:spcBef>
              <a:buFontTx/>
              <a:buNone/>
            </a:pPr>
            <a:r>
              <a:rPr lang="en-IN" sz="1800" b="1" dirty="0">
                <a:ea typeface="微软雅黑"/>
                <a:cs typeface="Posterama" panose="020B0504020200020000" pitchFamily="34" charset="0"/>
              </a:rPr>
              <a:t>Expe</a:t>
            </a:r>
            <a:r>
              <a:rPr lang="en-IN" b="1" dirty="0">
                <a:ea typeface="微软雅黑"/>
                <a:cs typeface="Posterama" panose="020B0504020200020000" pitchFamily="34" charset="0"/>
              </a:rPr>
              <a:t>cted Result : </a:t>
            </a:r>
            <a:r>
              <a:rPr lang="en-IN" dirty="0">
                <a:ea typeface="微软雅黑"/>
                <a:cs typeface="Posterama" panose="020B0504020200020000" pitchFamily="34" charset="0"/>
              </a:rPr>
              <a:t>Poll should be created successfully, and admin must be able to see the</a:t>
            </a:r>
          </a:p>
          <a:p>
            <a:pPr marL="0" indent="0">
              <a:lnSpc>
                <a:spcPct val="100000"/>
              </a:lnSpc>
              <a:spcBef>
                <a:spcPts val="0"/>
              </a:spcBef>
              <a:buFontTx/>
              <a:buNone/>
            </a:pPr>
            <a:r>
              <a:rPr lang="en-IN" dirty="0">
                <a:ea typeface="微软雅黑"/>
                <a:cs typeface="Posterama" panose="020B0504020200020000" pitchFamily="34" charset="0"/>
              </a:rPr>
              <a:t>Poll data.</a:t>
            </a:r>
          </a:p>
          <a:p>
            <a:pPr marL="0" indent="0">
              <a:lnSpc>
                <a:spcPct val="100000"/>
              </a:lnSpc>
              <a:spcBef>
                <a:spcPts val="0"/>
              </a:spcBef>
              <a:buFontTx/>
              <a:buNone/>
            </a:pPr>
            <a:r>
              <a:rPr lang="en-IN" b="1" dirty="0">
                <a:ea typeface="微软雅黑"/>
                <a:cs typeface="Posterama" panose="020B0504020200020000" pitchFamily="34" charset="0"/>
              </a:rPr>
              <a:t>Status : </a:t>
            </a:r>
            <a:r>
              <a:rPr lang="en-IN" dirty="0">
                <a:ea typeface="微软雅黑"/>
                <a:cs typeface="Posterama" panose="020B0504020200020000" pitchFamily="34" charset="0"/>
              </a:rPr>
              <a:t>Pass. </a:t>
            </a:r>
          </a:p>
          <a:p>
            <a:pPr marL="0" indent="0">
              <a:lnSpc>
                <a:spcPct val="100000"/>
              </a:lnSpc>
              <a:spcBef>
                <a:spcPts val="0"/>
              </a:spcBef>
              <a:buFontTx/>
              <a:buNone/>
            </a:pPr>
            <a:endParaRPr lang="en-IN" sz="1800" b="1" dirty="0">
              <a:ea typeface="微软雅黑"/>
              <a:cs typeface="Posterama" panose="020B0504020200020000" pitchFamily="34" charset="0"/>
            </a:endParaRPr>
          </a:p>
          <a:p>
            <a:pPr marL="0" indent="0">
              <a:lnSpc>
                <a:spcPct val="100000"/>
              </a:lnSpc>
              <a:spcBef>
                <a:spcPts val="0"/>
              </a:spcBef>
              <a:buFontTx/>
              <a:buNone/>
            </a:pPr>
            <a:endParaRPr lang="en-US" sz="1800" b="1" dirty="0">
              <a:ea typeface="微软雅黑"/>
              <a:cs typeface="Posterama" panose="020B0504020200020000" pitchFamily="34" charset="0"/>
            </a:endParaRPr>
          </a:p>
        </p:txBody>
      </p:sp>
    </p:spTree>
    <p:extLst>
      <p:ext uri="{BB962C8B-B14F-4D97-AF65-F5344CB8AC3E}">
        <p14:creationId xmlns:p14="http://schemas.microsoft.com/office/powerpoint/2010/main" val="49622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A576-99BF-FFCB-131D-6CDF4CBF7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E9342-788D-B878-C158-8144C50C6D43}"/>
              </a:ext>
            </a:extLst>
          </p:cNvPr>
          <p:cNvSpPr>
            <a:spLocks noGrp="1"/>
          </p:cNvSpPr>
          <p:nvPr>
            <p:ph type="title"/>
          </p:nvPr>
        </p:nvSpPr>
        <p:spPr/>
        <p:txBody>
          <a:bodyPr/>
          <a:lstStyle/>
          <a:p>
            <a:r>
              <a:rPr lang="en-US" dirty="0"/>
              <a:t>Test Cases and Reports</a:t>
            </a:r>
            <a:endParaRPr lang="en-IN" dirty="0"/>
          </a:p>
        </p:txBody>
      </p:sp>
      <p:sp>
        <p:nvSpPr>
          <p:cNvPr id="4" name="Footer Placeholder 3">
            <a:extLst>
              <a:ext uri="{FF2B5EF4-FFF2-40B4-BE49-F238E27FC236}">
                <a16:creationId xmlns:a16="http://schemas.microsoft.com/office/drawing/2014/main" id="{F3053BA6-CBB5-BEE0-5A88-6CF9E7949E0E}"/>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702D82BA-F934-47D6-663F-05FDE65D2AF5}"/>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6" name="TextBox 5">
            <a:extLst>
              <a:ext uri="{FF2B5EF4-FFF2-40B4-BE49-F238E27FC236}">
                <a16:creationId xmlns:a16="http://schemas.microsoft.com/office/drawing/2014/main" id="{D095E780-194D-B645-8DFE-6CF1E0514D59}"/>
              </a:ext>
            </a:extLst>
          </p:cNvPr>
          <p:cNvSpPr txBox="1"/>
          <p:nvPr/>
        </p:nvSpPr>
        <p:spPr>
          <a:xfrm>
            <a:off x="720495" y="1431037"/>
            <a:ext cx="9416562" cy="5663089"/>
          </a:xfrm>
          <a:prstGeom prst="rect">
            <a:avLst/>
          </a:prstGeom>
        </p:spPr>
        <p:txBody>
          <a:bodyPr wrap="square" rtlCol="0">
            <a:spAutoFit/>
          </a:bodyPr>
          <a:lstStyle/>
          <a:p>
            <a:pPr marL="0" indent="0">
              <a:lnSpc>
                <a:spcPct val="100000"/>
              </a:lnSpc>
              <a:spcBef>
                <a:spcPts val="0"/>
              </a:spcBef>
              <a:buFontTx/>
              <a:buNone/>
            </a:pPr>
            <a:r>
              <a:rPr lang="en-US" sz="2000" dirty="0">
                <a:latin typeface="Posterama" panose="020B0504020200020000" pitchFamily="34" charset="0"/>
                <a:ea typeface="微软雅黑"/>
                <a:cs typeface="Posterama" panose="020B0504020200020000" pitchFamily="34" charset="0"/>
              </a:rPr>
              <a:t>TEST set – 1 </a:t>
            </a:r>
          </a:p>
          <a:p>
            <a:pPr marL="0" indent="0">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1800" b="1" dirty="0">
                <a:latin typeface="Posterama" panose="020B0504020200020000" pitchFamily="34" charset="0"/>
                <a:ea typeface="微软雅黑"/>
                <a:cs typeface="Posterama" panose="020B0504020200020000" pitchFamily="34" charset="0"/>
              </a:rPr>
              <a:t>TC 03 Candidate Enrolment</a:t>
            </a:r>
            <a:r>
              <a:rPr lang="en-IN" sz="1800" b="1" dirty="0">
                <a:ea typeface="微软雅黑"/>
                <a:cs typeface="Posterama" panose="020B0504020200020000" pitchFamily="34" charset="0"/>
              </a:rPr>
              <a:t> </a:t>
            </a:r>
            <a:br>
              <a:rPr lang="en-IN" sz="1800" b="1" dirty="0">
                <a:ea typeface="微软雅黑"/>
                <a:cs typeface="Posterama" panose="020B0504020200020000" pitchFamily="34" charset="0"/>
              </a:rPr>
            </a:br>
            <a:endParaRPr lang="en-IN" sz="1800" b="1" dirty="0">
              <a:ea typeface="微软雅黑"/>
              <a:cs typeface="Posterama" panose="020B0504020200020000" pitchFamily="34" charset="0"/>
            </a:endParaRPr>
          </a:p>
          <a:p>
            <a:pPr marL="0" indent="0">
              <a:lnSpc>
                <a:spcPct val="100000"/>
              </a:lnSpc>
              <a:spcBef>
                <a:spcPts val="0"/>
              </a:spcBef>
              <a:buFontTx/>
              <a:buNone/>
            </a:pPr>
            <a:r>
              <a:rPr lang="en-IN" b="1" dirty="0">
                <a:ea typeface="微软雅黑"/>
                <a:cs typeface="Posterama" panose="020B0504020200020000" pitchFamily="34" charset="0"/>
              </a:rPr>
              <a:t>Description : </a:t>
            </a:r>
            <a:r>
              <a:rPr lang="en-IN" dirty="0">
                <a:ea typeface="微软雅黑"/>
                <a:cs typeface="Posterama" panose="020B0504020200020000" pitchFamily="34" charset="0"/>
              </a:rPr>
              <a:t>Candidates are supposed to be visible in their respective registered polls.</a:t>
            </a:r>
          </a:p>
          <a:p>
            <a:pPr marL="0" indent="0">
              <a:lnSpc>
                <a:spcPct val="100000"/>
              </a:lnSpc>
              <a:spcBef>
                <a:spcPts val="0"/>
              </a:spcBef>
              <a:buFontTx/>
              <a:buNone/>
            </a:pPr>
            <a:r>
              <a:rPr lang="en-IN" sz="1800" b="1" dirty="0">
                <a:ea typeface="微软雅黑"/>
                <a:cs typeface="Posterama" panose="020B0504020200020000" pitchFamily="34" charset="0"/>
              </a:rPr>
              <a:t>Expected Result : </a:t>
            </a:r>
            <a:r>
              <a:rPr lang="en-IN" dirty="0">
                <a:ea typeface="微软雅黑"/>
                <a:cs typeface="Posterama" panose="020B0504020200020000" pitchFamily="34" charset="0"/>
              </a:rPr>
              <a:t>Candidates must be successfully enrolled and must be visible in their respective polls.</a:t>
            </a:r>
          </a:p>
          <a:p>
            <a:pPr marL="0" indent="0">
              <a:lnSpc>
                <a:spcPct val="100000"/>
              </a:lnSpc>
              <a:spcBef>
                <a:spcPts val="0"/>
              </a:spcBef>
              <a:buFontTx/>
              <a:buNone/>
            </a:pPr>
            <a:r>
              <a:rPr lang="en-IN" sz="1800" b="1" dirty="0">
                <a:ea typeface="微软雅黑"/>
                <a:cs typeface="Posterama" panose="020B0504020200020000" pitchFamily="34" charset="0"/>
              </a:rPr>
              <a:t>Status : </a:t>
            </a:r>
            <a:r>
              <a:rPr lang="en-IN" dirty="0">
                <a:ea typeface="微软雅黑"/>
                <a:cs typeface="Posterama" panose="020B0504020200020000" pitchFamily="34" charset="0"/>
              </a:rPr>
              <a:t>Failed.</a:t>
            </a: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r>
              <a:rPr lang="en-IN" b="1" dirty="0">
                <a:latin typeface="+mj-lt"/>
                <a:ea typeface="微软雅黑"/>
                <a:cs typeface="Posterama" panose="020B0504020200020000" pitchFamily="34" charset="0"/>
              </a:rPr>
              <a:t>TEST Report – </a:t>
            </a:r>
            <a:r>
              <a:rPr lang="en-IN" b="1" dirty="0">
                <a:latin typeface="PMingLiU-ExtB" panose="02020500000000000000" pitchFamily="18" charset="-120"/>
                <a:ea typeface="PMingLiU-ExtB" panose="02020500000000000000" pitchFamily="18" charset="-120"/>
                <a:cs typeface="Posterama" panose="020B0504020200020000" pitchFamily="34" charset="0"/>
              </a:rPr>
              <a:t>1</a:t>
            </a:r>
            <a:r>
              <a:rPr lang="en-IN" b="1" dirty="0">
                <a:latin typeface="+mj-lt"/>
                <a:ea typeface="微软雅黑"/>
                <a:cs typeface="Posterama" panose="020B0504020200020000" pitchFamily="34" charset="0"/>
              </a:rPr>
              <a:t> </a:t>
            </a:r>
            <a:r>
              <a:rPr lang="en-IN" dirty="0">
                <a:latin typeface="+mj-lt"/>
                <a:ea typeface="微软雅黑"/>
                <a:cs typeface="Posterama" panose="020B0504020200020000" pitchFamily="34" charset="0"/>
              </a:rPr>
              <a:t>: </a:t>
            </a: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r>
              <a:rPr lang="en-US" b="1" dirty="0">
                <a:ea typeface="微软雅黑"/>
                <a:cs typeface="Posterama" panose="020B0504020200020000" pitchFamily="34" charset="0"/>
              </a:rPr>
              <a:t>Test Summary : </a:t>
            </a:r>
          </a:p>
          <a:p>
            <a:pPr marL="0" indent="0">
              <a:lnSpc>
                <a:spcPct val="100000"/>
              </a:lnSpc>
              <a:spcBef>
                <a:spcPts val="0"/>
              </a:spcBef>
              <a:buFontTx/>
              <a:buNone/>
            </a:pPr>
            <a:r>
              <a:rPr lang="en-US" dirty="0"/>
              <a:t>Test Date: 18-10-24 </a:t>
            </a:r>
          </a:p>
          <a:p>
            <a:pPr marL="0" indent="0">
              <a:lnSpc>
                <a:spcPct val="100000"/>
              </a:lnSpc>
              <a:spcBef>
                <a:spcPts val="0"/>
              </a:spcBef>
              <a:buFontTx/>
              <a:buNone/>
            </a:pPr>
            <a:r>
              <a:rPr lang="en-US" dirty="0"/>
              <a:t>Modules Tested: Voter Management, poll creation, Candidate enrollment. </a:t>
            </a:r>
          </a:p>
          <a:p>
            <a:pPr marL="0" indent="0">
              <a:lnSpc>
                <a:spcPct val="100000"/>
              </a:lnSpc>
              <a:spcBef>
                <a:spcPts val="0"/>
              </a:spcBef>
              <a:buFontTx/>
              <a:buNone/>
            </a:pPr>
            <a:r>
              <a:rPr lang="en-US" dirty="0"/>
              <a:t>Total Test Cases: 3 </a:t>
            </a:r>
          </a:p>
          <a:p>
            <a:pPr marL="0" indent="0">
              <a:lnSpc>
                <a:spcPct val="100000"/>
              </a:lnSpc>
              <a:spcBef>
                <a:spcPts val="0"/>
              </a:spcBef>
              <a:buFontTx/>
              <a:buNone/>
            </a:pPr>
            <a:r>
              <a:rPr lang="en-US" dirty="0"/>
              <a:t>Passed: 2 </a:t>
            </a:r>
          </a:p>
          <a:p>
            <a:pPr marL="0" indent="0">
              <a:lnSpc>
                <a:spcPct val="100000"/>
              </a:lnSpc>
              <a:spcBef>
                <a:spcPts val="0"/>
              </a:spcBef>
              <a:buFontTx/>
              <a:buNone/>
            </a:pPr>
            <a:r>
              <a:rPr lang="en-US" dirty="0"/>
              <a:t>Failed: 1</a:t>
            </a:r>
            <a:endParaRPr lang="en-US" dirty="0">
              <a:ea typeface="微软雅黑"/>
              <a:cs typeface="Posterama" panose="020B0504020200020000" pitchFamily="34" charset="0"/>
            </a:endParaRP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endParaRPr lang="en-IN" dirty="0">
              <a:ea typeface="微软雅黑"/>
              <a:cs typeface="Posterama" panose="020B0504020200020000" pitchFamily="34" charset="0"/>
            </a:endParaRPr>
          </a:p>
          <a:p>
            <a:pPr marL="0" indent="0">
              <a:lnSpc>
                <a:spcPct val="100000"/>
              </a:lnSpc>
              <a:spcBef>
                <a:spcPts val="0"/>
              </a:spcBef>
              <a:buFontTx/>
              <a:buNone/>
            </a:pPr>
            <a:endParaRPr lang="en-US" sz="1800" dirty="0">
              <a:ea typeface="微软雅黑"/>
              <a:cs typeface="Posterama" panose="020B0504020200020000" pitchFamily="34" charset="0"/>
            </a:endParaRPr>
          </a:p>
        </p:txBody>
      </p:sp>
    </p:spTree>
    <p:extLst>
      <p:ext uri="{BB962C8B-B14F-4D97-AF65-F5344CB8AC3E}">
        <p14:creationId xmlns:p14="http://schemas.microsoft.com/office/powerpoint/2010/main" val="253492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D2D-02CE-FA65-414F-351EF1E6F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BD220-C2A9-51D0-27F3-FE2DFAFCCE75}"/>
              </a:ext>
            </a:extLst>
          </p:cNvPr>
          <p:cNvSpPr>
            <a:spLocks noGrp="1"/>
          </p:cNvSpPr>
          <p:nvPr>
            <p:ph type="title"/>
          </p:nvPr>
        </p:nvSpPr>
        <p:spPr/>
        <p:txBody>
          <a:bodyPr/>
          <a:lstStyle/>
          <a:p>
            <a:r>
              <a:rPr lang="en-US" dirty="0"/>
              <a:t>Test Cases and Reports</a:t>
            </a:r>
            <a:endParaRPr lang="en-IN" dirty="0"/>
          </a:p>
        </p:txBody>
      </p:sp>
      <p:sp>
        <p:nvSpPr>
          <p:cNvPr id="4" name="Footer Placeholder 3">
            <a:extLst>
              <a:ext uri="{FF2B5EF4-FFF2-40B4-BE49-F238E27FC236}">
                <a16:creationId xmlns:a16="http://schemas.microsoft.com/office/drawing/2014/main" id="{F844016F-2AEF-8A92-6D63-7333455C8647}"/>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5D96771A-D68C-7BE4-2AD9-56A89A24F740}"/>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6" name="TextBox 5">
            <a:extLst>
              <a:ext uri="{FF2B5EF4-FFF2-40B4-BE49-F238E27FC236}">
                <a16:creationId xmlns:a16="http://schemas.microsoft.com/office/drawing/2014/main" id="{3A65180C-01D9-A8E9-DEEC-A46CB0276917}"/>
              </a:ext>
            </a:extLst>
          </p:cNvPr>
          <p:cNvSpPr txBox="1"/>
          <p:nvPr/>
        </p:nvSpPr>
        <p:spPr>
          <a:xfrm>
            <a:off x="720495" y="1431037"/>
            <a:ext cx="9416562" cy="5663089"/>
          </a:xfrm>
          <a:prstGeom prst="rect">
            <a:avLst/>
          </a:prstGeom>
        </p:spPr>
        <p:txBody>
          <a:bodyPr wrap="square" rtlCol="0">
            <a:spAutoFit/>
          </a:bodyPr>
          <a:lstStyle/>
          <a:p>
            <a:pPr marL="0" indent="0">
              <a:lnSpc>
                <a:spcPct val="100000"/>
              </a:lnSpc>
              <a:spcBef>
                <a:spcPts val="0"/>
              </a:spcBef>
              <a:buFontTx/>
              <a:buNone/>
            </a:pPr>
            <a:r>
              <a:rPr lang="en-US" sz="2000" dirty="0">
                <a:latin typeface="Posterama" panose="020B0504020200020000" pitchFamily="34" charset="0"/>
                <a:ea typeface="微软雅黑"/>
                <a:cs typeface="Posterama" panose="020B0504020200020000" pitchFamily="34" charset="0"/>
              </a:rPr>
              <a:t>TEST set – 2</a:t>
            </a:r>
          </a:p>
          <a:p>
            <a:pPr marL="0" indent="0">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1800" b="1" dirty="0">
                <a:latin typeface="Posterama" panose="020B0504020200020000" pitchFamily="34" charset="0"/>
                <a:ea typeface="微软雅黑"/>
                <a:cs typeface="Posterama" panose="020B0504020200020000" pitchFamily="34" charset="0"/>
              </a:rPr>
              <a:t>TC 01 </a:t>
            </a:r>
            <a:r>
              <a:rPr lang="en-IN" b="1" dirty="0">
                <a:latin typeface="Posterama" panose="020B0504020200020000" pitchFamily="34" charset="0"/>
                <a:ea typeface="微软雅黑"/>
                <a:cs typeface="Posterama" panose="020B0504020200020000" pitchFamily="34" charset="0"/>
              </a:rPr>
              <a:t>Cast Vote</a:t>
            </a:r>
            <a:r>
              <a:rPr lang="en-IN" sz="1800" b="1" dirty="0">
                <a:ea typeface="微软雅黑"/>
                <a:cs typeface="Posterama" panose="020B0504020200020000" pitchFamily="34" charset="0"/>
              </a:rPr>
              <a:t> </a:t>
            </a:r>
            <a:br>
              <a:rPr lang="en-IN" sz="1800" b="1" dirty="0">
                <a:ea typeface="微软雅黑"/>
                <a:cs typeface="Posterama" panose="020B0504020200020000" pitchFamily="34" charset="0"/>
              </a:rPr>
            </a:br>
            <a:endParaRPr lang="en-IN" sz="1800" b="1" dirty="0">
              <a:ea typeface="微软雅黑"/>
              <a:cs typeface="Posterama" panose="020B0504020200020000" pitchFamily="34" charset="0"/>
            </a:endParaRPr>
          </a:p>
          <a:p>
            <a:pPr marL="0" indent="0">
              <a:lnSpc>
                <a:spcPct val="100000"/>
              </a:lnSpc>
              <a:spcBef>
                <a:spcPts val="0"/>
              </a:spcBef>
              <a:buFontTx/>
              <a:buNone/>
            </a:pPr>
            <a:r>
              <a:rPr lang="en-IN" b="1" dirty="0">
                <a:ea typeface="微软雅黑"/>
                <a:cs typeface="Posterama" panose="020B0504020200020000" pitchFamily="34" charset="0"/>
              </a:rPr>
              <a:t>Description : </a:t>
            </a:r>
            <a:r>
              <a:rPr lang="en-IN" dirty="0">
                <a:ea typeface="微软雅黑"/>
                <a:cs typeface="Posterama" panose="020B0504020200020000" pitchFamily="34" charset="0"/>
              </a:rPr>
              <a:t>Voters who are eligible for a particular poll, must be able to cast their vote. </a:t>
            </a:r>
          </a:p>
          <a:p>
            <a:pPr marL="0" indent="0">
              <a:lnSpc>
                <a:spcPct val="100000"/>
              </a:lnSpc>
              <a:spcBef>
                <a:spcPts val="0"/>
              </a:spcBef>
              <a:buFontTx/>
              <a:buNone/>
            </a:pPr>
            <a:r>
              <a:rPr lang="en-IN" sz="1800" b="1" dirty="0">
                <a:ea typeface="微软雅黑"/>
                <a:cs typeface="Posterama" panose="020B0504020200020000" pitchFamily="34" charset="0"/>
              </a:rPr>
              <a:t>Expected Result : </a:t>
            </a:r>
            <a:r>
              <a:rPr lang="en-IN" sz="1800" dirty="0">
                <a:ea typeface="微软雅黑"/>
                <a:cs typeface="Posterama" panose="020B0504020200020000" pitchFamily="34" charset="0"/>
              </a:rPr>
              <a:t>Prompt  message that ensures that vote has been cast successfully</a:t>
            </a:r>
            <a:r>
              <a:rPr lang="en-IN" dirty="0">
                <a:ea typeface="微软雅黑"/>
                <a:cs typeface="Posterama" panose="020B0504020200020000" pitchFamily="34" charset="0"/>
              </a:rPr>
              <a:t>.</a:t>
            </a:r>
          </a:p>
          <a:p>
            <a:pPr marL="0" indent="0">
              <a:lnSpc>
                <a:spcPct val="100000"/>
              </a:lnSpc>
              <a:spcBef>
                <a:spcPts val="0"/>
              </a:spcBef>
              <a:buFontTx/>
              <a:buNone/>
            </a:pPr>
            <a:r>
              <a:rPr lang="en-IN" sz="1800" b="1" dirty="0">
                <a:ea typeface="微软雅黑"/>
                <a:cs typeface="Posterama" panose="020B0504020200020000" pitchFamily="34" charset="0"/>
              </a:rPr>
              <a:t>Status : </a:t>
            </a:r>
            <a:r>
              <a:rPr lang="en-IN" sz="1800" dirty="0">
                <a:ea typeface="微软雅黑"/>
                <a:cs typeface="Posterama" panose="020B0504020200020000" pitchFamily="34" charset="0"/>
              </a:rPr>
              <a:t>Pass</a:t>
            </a:r>
            <a:r>
              <a:rPr lang="en-IN" dirty="0">
                <a:ea typeface="微软雅黑"/>
                <a:cs typeface="Posterama" panose="020B0504020200020000" pitchFamily="34" charset="0"/>
              </a:rPr>
              <a:t>.</a:t>
            </a: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r>
              <a:rPr lang="en-IN" sz="1800" b="1" dirty="0">
                <a:latin typeface="Posterama" panose="020B0504020200020000" pitchFamily="34" charset="0"/>
                <a:ea typeface="微软雅黑"/>
                <a:cs typeface="Posterama" panose="020B0504020200020000" pitchFamily="34" charset="0"/>
              </a:rPr>
              <a:t>TC 02 </a:t>
            </a:r>
            <a:r>
              <a:rPr lang="en-IN" b="1" dirty="0">
                <a:latin typeface="Posterama" panose="020B0504020200020000" pitchFamily="34" charset="0"/>
                <a:ea typeface="微软雅黑"/>
                <a:cs typeface="Posterama" panose="020B0504020200020000" pitchFamily="34" charset="0"/>
              </a:rPr>
              <a:t>Result Publication</a:t>
            </a:r>
            <a:br>
              <a:rPr lang="en-IN" sz="1800" b="1" dirty="0">
                <a:ea typeface="微软雅黑"/>
                <a:cs typeface="Posterama" panose="020B0504020200020000" pitchFamily="34" charset="0"/>
              </a:rPr>
            </a:br>
            <a:endParaRPr lang="en-IN" sz="1800" b="1" dirty="0">
              <a:ea typeface="微软雅黑"/>
              <a:cs typeface="Posterama" panose="020B0504020200020000" pitchFamily="34" charset="0"/>
            </a:endParaRPr>
          </a:p>
          <a:p>
            <a:pPr marL="0" indent="0">
              <a:lnSpc>
                <a:spcPct val="100000"/>
              </a:lnSpc>
              <a:spcBef>
                <a:spcPts val="0"/>
              </a:spcBef>
              <a:buFontTx/>
              <a:buNone/>
            </a:pPr>
            <a:r>
              <a:rPr lang="en-IN" b="1" dirty="0">
                <a:ea typeface="微软雅黑"/>
                <a:cs typeface="Posterama" panose="020B0504020200020000" pitchFamily="34" charset="0"/>
              </a:rPr>
              <a:t>Description : </a:t>
            </a:r>
            <a:r>
              <a:rPr lang="en-IN" dirty="0">
                <a:ea typeface="微软雅黑"/>
                <a:cs typeface="Posterama" panose="020B0504020200020000" pitchFamily="34" charset="0"/>
              </a:rPr>
              <a:t>An email have been sent to each of the voters in the organization regarding the result of a poll.</a:t>
            </a:r>
          </a:p>
          <a:p>
            <a:pPr marL="0" indent="0">
              <a:lnSpc>
                <a:spcPct val="100000"/>
              </a:lnSpc>
              <a:spcBef>
                <a:spcPts val="0"/>
              </a:spcBef>
              <a:buFontTx/>
              <a:buNone/>
            </a:pPr>
            <a:r>
              <a:rPr lang="en-IN" sz="1800" b="1" dirty="0">
                <a:ea typeface="微软雅黑"/>
                <a:cs typeface="Posterama" panose="020B0504020200020000" pitchFamily="34" charset="0"/>
              </a:rPr>
              <a:t>Expected Result : </a:t>
            </a:r>
            <a:r>
              <a:rPr lang="en-IN" sz="1800" dirty="0">
                <a:ea typeface="微软雅黑"/>
                <a:cs typeface="Posterama" panose="020B0504020200020000" pitchFamily="34" charset="0"/>
              </a:rPr>
              <a:t>Every voter must receive a mail regarding results of the poll that he/she have participated</a:t>
            </a:r>
            <a:r>
              <a:rPr lang="en-IN" dirty="0">
                <a:ea typeface="微软雅黑"/>
                <a:cs typeface="Posterama" panose="020B0504020200020000" pitchFamily="34" charset="0"/>
              </a:rPr>
              <a:t>.</a:t>
            </a:r>
          </a:p>
          <a:p>
            <a:pPr marL="0" indent="0">
              <a:lnSpc>
                <a:spcPct val="100000"/>
              </a:lnSpc>
              <a:spcBef>
                <a:spcPts val="0"/>
              </a:spcBef>
              <a:buFontTx/>
              <a:buNone/>
            </a:pPr>
            <a:r>
              <a:rPr lang="en-IN" sz="1800" b="1" dirty="0">
                <a:ea typeface="微软雅黑"/>
                <a:cs typeface="Posterama" panose="020B0504020200020000" pitchFamily="34" charset="0"/>
              </a:rPr>
              <a:t>Status : </a:t>
            </a:r>
            <a:r>
              <a:rPr lang="en-IN" sz="1800" dirty="0">
                <a:ea typeface="微软雅黑"/>
                <a:cs typeface="Posterama" panose="020B0504020200020000" pitchFamily="34" charset="0"/>
              </a:rPr>
              <a:t>Pass</a:t>
            </a:r>
            <a:r>
              <a:rPr lang="en-IN" dirty="0">
                <a:ea typeface="微软雅黑"/>
                <a:cs typeface="Posterama" panose="020B0504020200020000" pitchFamily="34" charset="0"/>
              </a:rPr>
              <a:t>.</a:t>
            </a: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endParaRPr lang="en-US" dirty="0">
              <a:ea typeface="微软雅黑"/>
              <a:cs typeface="Posterama" panose="020B0504020200020000" pitchFamily="34" charset="0"/>
            </a:endParaRP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endParaRPr lang="en-IN" dirty="0">
              <a:ea typeface="微软雅黑"/>
              <a:cs typeface="Posterama" panose="020B0504020200020000" pitchFamily="34" charset="0"/>
            </a:endParaRPr>
          </a:p>
          <a:p>
            <a:pPr marL="0" indent="0">
              <a:lnSpc>
                <a:spcPct val="100000"/>
              </a:lnSpc>
              <a:spcBef>
                <a:spcPts val="0"/>
              </a:spcBef>
              <a:buFontTx/>
              <a:buNone/>
            </a:pPr>
            <a:endParaRPr lang="en-US" sz="1800" dirty="0">
              <a:ea typeface="微软雅黑"/>
              <a:cs typeface="Posterama" panose="020B0504020200020000" pitchFamily="34" charset="0"/>
            </a:endParaRPr>
          </a:p>
        </p:txBody>
      </p:sp>
    </p:spTree>
    <p:extLst>
      <p:ext uri="{BB962C8B-B14F-4D97-AF65-F5344CB8AC3E}">
        <p14:creationId xmlns:p14="http://schemas.microsoft.com/office/powerpoint/2010/main" val="181384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41EE1-E5A6-20D9-E837-372107DD3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99A8B-8D79-C9F7-DBA0-ECD8450F1C5D}"/>
              </a:ext>
            </a:extLst>
          </p:cNvPr>
          <p:cNvSpPr>
            <a:spLocks noGrp="1"/>
          </p:cNvSpPr>
          <p:nvPr>
            <p:ph type="title"/>
          </p:nvPr>
        </p:nvSpPr>
        <p:spPr/>
        <p:txBody>
          <a:bodyPr/>
          <a:lstStyle/>
          <a:p>
            <a:r>
              <a:rPr lang="en-US" dirty="0"/>
              <a:t>Test Cases and Reports</a:t>
            </a:r>
            <a:endParaRPr lang="en-IN" dirty="0"/>
          </a:p>
        </p:txBody>
      </p:sp>
      <p:sp>
        <p:nvSpPr>
          <p:cNvPr id="4" name="Footer Placeholder 3">
            <a:extLst>
              <a:ext uri="{FF2B5EF4-FFF2-40B4-BE49-F238E27FC236}">
                <a16:creationId xmlns:a16="http://schemas.microsoft.com/office/drawing/2014/main" id="{C0C6A9DB-CAA3-8CFE-6B4A-618D9C74D27A}"/>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13E1171E-17E9-4075-2FA8-6BFF3B661172}"/>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6" name="TextBox 5">
            <a:extLst>
              <a:ext uri="{FF2B5EF4-FFF2-40B4-BE49-F238E27FC236}">
                <a16:creationId xmlns:a16="http://schemas.microsoft.com/office/drawing/2014/main" id="{FCCAE290-E99E-95D2-534F-5BAA83113643}"/>
              </a:ext>
            </a:extLst>
          </p:cNvPr>
          <p:cNvSpPr txBox="1"/>
          <p:nvPr/>
        </p:nvSpPr>
        <p:spPr>
          <a:xfrm>
            <a:off x="720495" y="1431037"/>
            <a:ext cx="9416562" cy="1477328"/>
          </a:xfrm>
          <a:prstGeom prst="rect">
            <a:avLst/>
          </a:prstGeom>
        </p:spPr>
        <p:txBody>
          <a:bodyPr wrap="square" rtlCol="0">
            <a:spAutoFit/>
          </a:bodyPr>
          <a:lstStyle/>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endParaRPr lang="en-US" dirty="0">
              <a:ea typeface="微软雅黑"/>
              <a:cs typeface="Posterama" panose="020B0504020200020000" pitchFamily="34" charset="0"/>
            </a:endParaRP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endParaRPr lang="en-IN" dirty="0">
              <a:ea typeface="微软雅黑"/>
              <a:cs typeface="Posterama" panose="020B0504020200020000" pitchFamily="34" charset="0"/>
            </a:endParaRPr>
          </a:p>
          <a:p>
            <a:pPr marL="0" indent="0">
              <a:lnSpc>
                <a:spcPct val="100000"/>
              </a:lnSpc>
              <a:spcBef>
                <a:spcPts val="0"/>
              </a:spcBef>
              <a:buFontTx/>
              <a:buNone/>
            </a:pPr>
            <a:endParaRPr lang="en-US" sz="1800" dirty="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46F0EDF3-B6C0-BB8A-924A-7A0778A0A7EB}"/>
              </a:ext>
            </a:extLst>
          </p:cNvPr>
          <p:cNvSpPr txBox="1"/>
          <p:nvPr/>
        </p:nvSpPr>
        <p:spPr>
          <a:xfrm>
            <a:off x="942392" y="1586203"/>
            <a:ext cx="9194665" cy="3139321"/>
          </a:xfrm>
          <a:prstGeom prst="rect">
            <a:avLst/>
          </a:prstGeom>
        </p:spPr>
        <p:txBody>
          <a:bodyPr wrap="squar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Test Report – 2</a:t>
            </a:r>
            <a:r>
              <a:rPr lang="en-IN" dirty="0">
                <a:latin typeface="+mj-lt"/>
                <a:ea typeface="微软雅黑"/>
                <a:cs typeface="Posterama" panose="020B0504020200020000" pitchFamily="34" charset="0"/>
              </a:rPr>
              <a:t> </a:t>
            </a:r>
          </a:p>
          <a:p>
            <a:pPr marL="0" indent="0">
              <a:lnSpc>
                <a:spcPct val="100000"/>
              </a:lnSpc>
              <a:spcBef>
                <a:spcPts val="0"/>
              </a:spcBef>
              <a:buFontTx/>
              <a:buNone/>
            </a:pPr>
            <a:endParaRPr lang="en-IN" sz="1800" dirty="0">
              <a:ea typeface="微软雅黑"/>
              <a:cs typeface="Posterama" panose="020B0504020200020000" pitchFamily="34" charset="0"/>
            </a:endParaRPr>
          </a:p>
          <a:p>
            <a:pPr marL="0" indent="0">
              <a:lnSpc>
                <a:spcPct val="100000"/>
              </a:lnSpc>
              <a:spcBef>
                <a:spcPts val="0"/>
              </a:spcBef>
              <a:buFontTx/>
              <a:buNone/>
            </a:pPr>
            <a:r>
              <a:rPr lang="en-US" b="1" dirty="0">
                <a:ea typeface="微软雅黑"/>
                <a:cs typeface="Posterama" panose="020B0504020200020000" pitchFamily="34" charset="0"/>
              </a:rPr>
              <a:t>Test Summary : </a:t>
            </a:r>
          </a:p>
          <a:p>
            <a:pPr marL="0" indent="0">
              <a:lnSpc>
                <a:spcPct val="100000"/>
              </a:lnSpc>
              <a:spcBef>
                <a:spcPts val="0"/>
              </a:spcBef>
              <a:buFontTx/>
              <a:buNone/>
            </a:pPr>
            <a:r>
              <a:rPr lang="en-US" dirty="0"/>
              <a:t>Modules Tested: Voter Management, poll creation, Candidate enrollment. </a:t>
            </a:r>
          </a:p>
          <a:p>
            <a:pPr marL="0" indent="0">
              <a:lnSpc>
                <a:spcPct val="100000"/>
              </a:lnSpc>
              <a:spcBef>
                <a:spcPts val="0"/>
              </a:spcBef>
              <a:buFontTx/>
              <a:buNone/>
            </a:pPr>
            <a:r>
              <a:rPr lang="en-US" dirty="0"/>
              <a:t>Total Test Cases: 2</a:t>
            </a:r>
          </a:p>
          <a:p>
            <a:pPr marL="0" indent="0">
              <a:lnSpc>
                <a:spcPct val="100000"/>
              </a:lnSpc>
              <a:spcBef>
                <a:spcPts val="0"/>
              </a:spcBef>
              <a:buFontTx/>
              <a:buNone/>
            </a:pPr>
            <a:r>
              <a:rPr lang="en-US" dirty="0"/>
              <a:t>Passed: 2 </a:t>
            </a:r>
          </a:p>
          <a:p>
            <a:pPr marL="0" indent="0">
              <a:lnSpc>
                <a:spcPct val="100000"/>
              </a:lnSpc>
              <a:spcBef>
                <a:spcPts val="0"/>
              </a:spcBef>
              <a:buFontTx/>
              <a:buNone/>
            </a:pPr>
            <a:r>
              <a:rPr lang="en-US" dirty="0"/>
              <a:t>Failed: 0</a:t>
            </a:r>
            <a:endParaRPr lang="en-US" dirty="0">
              <a:ea typeface="微软雅黑"/>
              <a:cs typeface="Posterama" panose="020B0504020200020000" pitchFamily="34" charset="0"/>
            </a:endParaRPr>
          </a:p>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endParaRPr lang="en-US" dirty="0">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Remarks : Every Test case have been passed successfully. </a:t>
            </a:r>
          </a:p>
          <a:p>
            <a:pPr marL="0" indent="0">
              <a:lnSpc>
                <a:spcPct val="100000"/>
              </a:lnSpc>
              <a:spcBef>
                <a:spcPts val="0"/>
              </a:spcBef>
              <a:buFontTx/>
              <a:buNone/>
            </a:pP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08156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dirty="0"/>
              <a:t>The online election system aims to modernize the voting process by offering a secure, accessible platform for elections. It allows voters to register, verify their identities, and cast ballots privately and securely, addressing privacy and authentication through encryption and multi-factor authentication. Additionally, the system supports real-time result tallying, enabling instant reporting and insightful analytics.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l="3534" r="3534"/>
          <a:stretch/>
        </p:blipFill>
        <p:spPr>
          <a:xfrm>
            <a:off x="7493157" y="529148"/>
            <a:ext cx="4248873" cy="473113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18</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t>Overview</a:t>
            </a:r>
            <a:br>
              <a:rPr lang="en-US" dirty="0"/>
            </a:b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Objectives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41222" y="2795204"/>
            <a:ext cx="1914694" cy="1089194"/>
          </a:xfrm>
        </p:spPr>
        <p:txBody>
          <a:bodyPr/>
          <a:lstStyle/>
          <a:p>
            <a:r>
              <a:rPr lang="en-US" dirty="0"/>
              <a:t>Feasibility Study</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21948" y="2827556"/>
            <a:ext cx="1913128" cy="1107124"/>
          </a:xfrm>
        </p:spPr>
        <p:txBody>
          <a:bodyPr/>
          <a:lstStyle/>
          <a:p>
            <a:r>
              <a:rPr lang="en-US" dirty="0"/>
              <a:t>Functional &amp; Non-Functional Requirements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401108" y="2858991"/>
            <a:ext cx="1913128" cy="1075689"/>
          </a:xfrm>
        </p:spPr>
        <p:txBody>
          <a:bodyPr/>
          <a:lstStyle/>
          <a:p>
            <a:r>
              <a:rPr lang="en-US" dirty="0"/>
              <a:t>System Architecture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Election System</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3" name="TextBox 2">
            <a:extLst>
              <a:ext uri="{FF2B5EF4-FFF2-40B4-BE49-F238E27FC236}">
                <a16:creationId xmlns:a16="http://schemas.microsoft.com/office/drawing/2014/main" id="{720BD9A6-72E9-6979-FCD3-76D6CF7C8AF8}"/>
              </a:ext>
            </a:extLst>
          </p:cNvPr>
          <p:cNvSpPr txBox="1"/>
          <p:nvPr/>
        </p:nvSpPr>
        <p:spPr>
          <a:xfrm>
            <a:off x="6470759" y="4852493"/>
            <a:ext cx="1702379" cy="646332"/>
          </a:xfrm>
          <a:prstGeom prst="rect">
            <a:avLst/>
          </a:prstGeom>
        </p:spPr>
        <p:txBody>
          <a:bodyPr wrap="square" rtlCol="0">
            <a:spAutoFit/>
          </a:bodyPr>
          <a:lstStyle/>
          <a:p>
            <a:pPr marL="0" indent="0" algn="ctr">
              <a:lnSpc>
                <a:spcPct val="100000"/>
              </a:lnSpc>
              <a:spcBef>
                <a:spcPts val="0"/>
              </a:spcBef>
              <a:buFontTx/>
              <a:buNone/>
            </a:pPr>
            <a:r>
              <a:rPr lang="en-US" sz="1800" dirty="0">
                <a:ea typeface="微软雅黑"/>
                <a:cs typeface="Posterama" panose="020B0504020200020000" pitchFamily="34" charset="0"/>
              </a:rPr>
              <a:t>Implementation Details</a:t>
            </a:r>
            <a:endParaRPr lang="en-IN" sz="1800" dirty="0">
              <a:ea typeface="微软雅黑"/>
              <a:cs typeface="Posterama" panose="020B0504020200020000" pitchFamily="34" charset="0"/>
            </a:endParaRPr>
          </a:p>
        </p:txBody>
      </p:sp>
      <p:sp>
        <p:nvSpPr>
          <p:cNvPr id="4" name="TextBox 3">
            <a:extLst>
              <a:ext uri="{FF2B5EF4-FFF2-40B4-BE49-F238E27FC236}">
                <a16:creationId xmlns:a16="http://schemas.microsoft.com/office/drawing/2014/main" id="{97A4A39C-06CF-E76E-A8FE-64E6DB5B5F7F}"/>
              </a:ext>
            </a:extLst>
          </p:cNvPr>
          <p:cNvSpPr txBox="1"/>
          <p:nvPr/>
        </p:nvSpPr>
        <p:spPr>
          <a:xfrm>
            <a:off x="8375472" y="4839635"/>
            <a:ext cx="1913128" cy="646331"/>
          </a:xfrm>
          <a:prstGeom prst="rect">
            <a:avLst/>
          </a:prstGeom>
        </p:spPr>
        <p:txBody>
          <a:bodyPr wrap="square" rtlCol="0">
            <a:spAutoFit/>
          </a:bodyPr>
          <a:lstStyle/>
          <a:p>
            <a:pPr marL="0" indent="0" algn="ctr">
              <a:lnSpc>
                <a:spcPct val="100000"/>
              </a:lnSpc>
              <a:spcBef>
                <a:spcPts val="0"/>
              </a:spcBef>
              <a:buFontTx/>
              <a:buNone/>
            </a:pPr>
            <a:r>
              <a:rPr lang="en-US" dirty="0">
                <a:ea typeface="微软雅黑"/>
                <a:cs typeface="Posterama" panose="020B0504020200020000" pitchFamily="34" charset="0"/>
              </a:rPr>
              <a:t>Test Cases &amp; Reports</a:t>
            </a:r>
            <a:endParaRPr lang="en-IN" sz="1800" dirty="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D054EAD9-455F-E140-445D-E76C39083EBD}"/>
              </a:ext>
            </a:extLst>
          </p:cNvPr>
          <p:cNvPicPr>
            <a:picLocks noGrp="1" noChangeAspect="1"/>
          </p:cNvPicPr>
          <p:nvPr>
            <p:ph type="pic" sz="quarter" idx="48"/>
          </p:nvPr>
        </p:nvPicPr>
        <p:blipFill>
          <a:blip r:embed="rId3"/>
          <a:srcRect l="13349" t="-2151" r="12741" b="-2151"/>
          <a:stretch/>
        </p:blipFill>
        <p:spPr>
          <a:xfrm>
            <a:off x="7493157" y="529148"/>
            <a:ext cx="4284000" cy="4731130"/>
          </a:xfrm>
        </p:spPr>
      </p:pic>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sz="1800" dirty="0">
                <a:effectLst/>
                <a:ea typeface="Times New Roman" panose="02020603050405020304" pitchFamily="18" charset="0"/>
              </a:rPr>
              <a:t>The </a:t>
            </a:r>
            <a:r>
              <a:rPr lang="en-US" sz="1800" b="1" dirty="0">
                <a:effectLst/>
                <a:ea typeface="Times New Roman" panose="02020603050405020304" pitchFamily="18" charset="0"/>
              </a:rPr>
              <a:t>Online Election System</a:t>
            </a:r>
            <a:r>
              <a:rPr lang="en-US" sz="1800" dirty="0">
                <a:effectLst/>
                <a:ea typeface="Times New Roman" panose="02020603050405020304" pitchFamily="18" charset="0"/>
              </a:rPr>
              <a:t> is a web-based application designed to facilitate and streamline the election process by enabling voters to cast their votes online securely and efficiently. The system aims to provide a user-friendly platform for both voters and administrators, ensuring transparency, accuracy, and integrity throughout the entire election process.</a:t>
            </a:r>
            <a:endParaRPr lang="en-IN" sz="1800" dirty="0">
              <a:effectLst/>
              <a:ea typeface="Times New Roman" panose="02020603050405020304" pitchFamily="18" charset="0"/>
            </a:endParaRPr>
          </a:p>
          <a:p>
            <a:endParaRPr lang="en-US" dirty="0"/>
          </a:p>
          <a:p>
            <a:endParaRPr lang="en-US" dirty="0"/>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49"/>
          </p:nvPr>
        </p:nvSpPr>
        <p:spPr/>
        <p:txBody>
          <a:bodyPr/>
          <a:lstStyle/>
          <a:p>
            <a:r>
              <a:rPr lang="en-US" dirty="0"/>
              <a:t>Election System</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0"/>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789225" y="-3"/>
            <a:ext cx="1896941" cy="23431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163708"/>
            <a:ext cx="1570612" cy="1070829"/>
          </a:xfrm>
        </p:spPr>
        <p:txBody>
          <a:bodyPr/>
          <a:lstStyle/>
          <a:p>
            <a:r>
              <a:rPr lang="en-US" dirty="0">
                <a:latin typeface="Posterama" panose="020B0504020200020000" pitchFamily="34" charset="0"/>
                <a:cs typeface="Posterama" panose="020B0504020200020000" pitchFamily="34" charset="0"/>
              </a:rPr>
              <a:t>objective</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10" name="TextBox 9">
            <a:extLst>
              <a:ext uri="{FF2B5EF4-FFF2-40B4-BE49-F238E27FC236}">
                <a16:creationId xmlns:a16="http://schemas.microsoft.com/office/drawing/2014/main" id="{499EC4E8-F7A2-4FD3-A07F-3221880D4793}"/>
              </a:ext>
            </a:extLst>
          </p:cNvPr>
          <p:cNvSpPr txBox="1"/>
          <p:nvPr/>
        </p:nvSpPr>
        <p:spPr>
          <a:xfrm>
            <a:off x="6263953" y="1599856"/>
            <a:ext cx="5660570" cy="923330"/>
          </a:xfrm>
          <a:prstGeom prst="rect">
            <a:avLst/>
          </a:prstGeom>
        </p:spPr>
        <p:txBody>
          <a:bodyPr wrap="square" rtlCol="0">
            <a:spAutoFit/>
          </a:bodyPr>
          <a:lstStyle/>
          <a:p>
            <a:pPr marL="0" indent="0">
              <a:lnSpc>
                <a:spcPct val="100000"/>
              </a:lnSpc>
              <a:spcBef>
                <a:spcPts val="0"/>
              </a:spcBef>
              <a:buFontTx/>
              <a:buNone/>
            </a:pPr>
            <a:r>
              <a:rPr lang="en-US" dirty="0"/>
              <a:t>Protect voter data with encryption and multi-factor authentication to prevent unauthorized access and maintain vote privacy.</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3" name="Graphic 12" descr="Back with solid fill">
            <a:extLst>
              <a:ext uri="{FF2B5EF4-FFF2-40B4-BE49-F238E27FC236}">
                <a16:creationId xmlns:a16="http://schemas.microsoft.com/office/drawing/2014/main" id="{379CF693-2ED0-AEDE-8FBA-95DEBCB441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6678" y="1562878"/>
            <a:ext cx="498643" cy="498643"/>
          </a:xfrm>
          <a:prstGeom prst="rect">
            <a:avLst/>
          </a:prstGeom>
        </p:spPr>
      </p:pic>
      <p:sp>
        <p:nvSpPr>
          <p:cNvPr id="16" name="TextBox 15">
            <a:extLst>
              <a:ext uri="{FF2B5EF4-FFF2-40B4-BE49-F238E27FC236}">
                <a16:creationId xmlns:a16="http://schemas.microsoft.com/office/drawing/2014/main" id="{ACD44222-A722-335B-201A-671699A56168}"/>
              </a:ext>
            </a:extLst>
          </p:cNvPr>
          <p:cNvSpPr txBox="1"/>
          <p:nvPr/>
        </p:nvSpPr>
        <p:spPr>
          <a:xfrm>
            <a:off x="6345321" y="3767252"/>
            <a:ext cx="6097554" cy="923330"/>
          </a:xfrm>
          <a:prstGeom prst="rect">
            <a:avLst/>
          </a:prstGeom>
          <a:noFill/>
        </p:spPr>
        <p:txBody>
          <a:bodyPr wrap="square">
            <a:spAutoFit/>
          </a:bodyPr>
          <a:lstStyle/>
          <a:p>
            <a:r>
              <a:rPr lang="en-US" dirty="0"/>
              <a:t>Implement logs and audit trails to track actions, ensuring accountability and transparency without revealing voter identities.</a:t>
            </a:r>
            <a:endParaRPr lang="en-IN" dirty="0"/>
          </a:p>
        </p:txBody>
      </p:sp>
      <p:pic>
        <p:nvPicPr>
          <p:cNvPr id="17" name="Graphic 16" descr="Back with solid fill">
            <a:extLst>
              <a:ext uri="{FF2B5EF4-FFF2-40B4-BE49-F238E27FC236}">
                <a16:creationId xmlns:a16="http://schemas.microsoft.com/office/drawing/2014/main" id="{F6978CEA-1986-24FA-5D9B-D37BE2CDBA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9303" y="3758896"/>
            <a:ext cx="498643" cy="498643"/>
          </a:xfrm>
          <a:prstGeom prst="rect">
            <a:avLst/>
          </a:prstGeom>
        </p:spPr>
      </p:pic>
      <p:pic>
        <p:nvPicPr>
          <p:cNvPr id="18" name="Graphic 17" descr="Back with solid fill">
            <a:extLst>
              <a:ext uri="{FF2B5EF4-FFF2-40B4-BE49-F238E27FC236}">
                <a16:creationId xmlns:a16="http://schemas.microsoft.com/office/drawing/2014/main" id="{0BF8FB9F-96CF-7349-96BE-AC19FB42A9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2161" y="2841426"/>
            <a:ext cx="498643" cy="498643"/>
          </a:xfrm>
          <a:prstGeom prst="rect">
            <a:avLst/>
          </a:prstGeom>
        </p:spPr>
      </p:pic>
      <p:sp>
        <p:nvSpPr>
          <p:cNvPr id="20" name="TextBox 19">
            <a:extLst>
              <a:ext uri="{FF2B5EF4-FFF2-40B4-BE49-F238E27FC236}">
                <a16:creationId xmlns:a16="http://schemas.microsoft.com/office/drawing/2014/main" id="{FF9C19C8-D8F5-0548-8070-B220D7319518}"/>
              </a:ext>
            </a:extLst>
          </p:cNvPr>
          <p:cNvSpPr txBox="1"/>
          <p:nvPr/>
        </p:nvSpPr>
        <p:spPr>
          <a:xfrm>
            <a:off x="6345321" y="2864295"/>
            <a:ext cx="6097554" cy="646331"/>
          </a:xfrm>
          <a:prstGeom prst="rect">
            <a:avLst/>
          </a:prstGeom>
          <a:noFill/>
        </p:spPr>
        <p:txBody>
          <a:bodyPr wrap="square">
            <a:spAutoFit/>
          </a:bodyPr>
          <a:lstStyle/>
          <a:p>
            <a:r>
              <a:rPr lang="en-US" dirty="0"/>
              <a:t>Streamline voter registration and eligibility verification for quick and easy access to the election platform.</a:t>
            </a:r>
            <a:endParaRPr lang="en-IN" dirty="0"/>
          </a:p>
        </p:txBody>
      </p:sp>
      <p:sp>
        <p:nvSpPr>
          <p:cNvPr id="2" name="TextBox 1">
            <a:extLst>
              <a:ext uri="{FF2B5EF4-FFF2-40B4-BE49-F238E27FC236}">
                <a16:creationId xmlns:a16="http://schemas.microsoft.com/office/drawing/2014/main" id="{AB4DFE1D-A528-9020-1857-2CF66788A594}"/>
              </a:ext>
            </a:extLst>
          </p:cNvPr>
          <p:cNvSpPr txBox="1"/>
          <p:nvPr/>
        </p:nvSpPr>
        <p:spPr>
          <a:xfrm>
            <a:off x="9507895" y="6120882"/>
            <a:ext cx="2192694" cy="276999"/>
          </a:xfrm>
          <a:prstGeom prst="rect">
            <a:avLst/>
          </a:prstGeom>
        </p:spPr>
        <p:txBody>
          <a:bodyPr wrap="square" rtlCol="0">
            <a:spAutoFit/>
          </a:bodyPr>
          <a:lstStyle/>
          <a:p>
            <a:pPr marL="0" indent="0" algn="ctr">
              <a:lnSpc>
                <a:spcPct val="100000"/>
              </a:lnSpc>
              <a:spcBef>
                <a:spcPts val="0"/>
              </a:spcBef>
              <a:buFontTx/>
              <a:buNone/>
            </a:pPr>
            <a:r>
              <a:rPr lang="en-IN" sz="1200" dirty="0">
                <a:ea typeface="微软雅黑"/>
                <a:cs typeface="Posterama" panose="020B0504020200020000" pitchFamily="34" charset="0"/>
              </a:rPr>
              <a:t>Election System</a:t>
            </a:r>
            <a:endParaRPr lang="en-IN" sz="12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5A31-F2C2-41EB-AAD2-72976C88717C}"/>
              </a:ext>
            </a:extLst>
          </p:cNvPr>
          <p:cNvSpPr>
            <a:spLocks noGrp="1"/>
          </p:cNvSpPr>
          <p:nvPr>
            <p:ph type="title"/>
          </p:nvPr>
        </p:nvSpPr>
        <p:spPr/>
        <p:txBody>
          <a:bodyPr/>
          <a:lstStyle/>
          <a:p>
            <a:r>
              <a:rPr lang="en-US" dirty="0"/>
              <a:t>Feasibility Study</a:t>
            </a:r>
            <a:endParaRPr lang="en-IN" dirty="0"/>
          </a:p>
        </p:txBody>
      </p:sp>
      <p:sp>
        <p:nvSpPr>
          <p:cNvPr id="4" name="Footer Placeholder 3">
            <a:extLst>
              <a:ext uri="{FF2B5EF4-FFF2-40B4-BE49-F238E27FC236}">
                <a16:creationId xmlns:a16="http://schemas.microsoft.com/office/drawing/2014/main" id="{491E2563-A4E6-EF74-0767-D1DE73BDDCCD}"/>
              </a:ext>
            </a:extLst>
          </p:cNvPr>
          <p:cNvSpPr>
            <a:spLocks noGrp="1"/>
          </p:cNvSpPr>
          <p:nvPr>
            <p:ph type="ftr" sz="quarter" idx="28"/>
          </p:nvPr>
        </p:nvSpPr>
        <p:spPr/>
        <p:txBody>
          <a:bodyPr/>
          <a:lstStyle/>
          <a:p>
            <a:r>
              <a:rPr lang="en-US" dirty="0"/>
              <a:t>Election System</a:t>
            </a:r>
          </a:p>
        </p:txBody>
      </p:sp>
      <p:sp>
        <p:nvSpPr>
          <p:cNvPr id="5" name="Slide Number Placeholder 4">
            <a:extLst>
              <a:ext uri="{FF2B5EF4-FFF2-40B4-BE49-F238E27FC236}">
                <a16:creationId xmlns:a16="http://schemas.microsoft.com/office/drawing/2014/main" id="{A77640F3-668C-B90F-4EAD-94C116E4FAC2}"/>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6" name="TextBox 5">
            <a:extLst>
              <a:ext uri="{FF2B5EF4-FFF2-40B4-BE49-F238E27FC236}">
                <a16:creationId xmlns:a16="http://schemas.microsoft.com/office/drawing/2014/main" id="{2CCF05D7-3557-A1A3-B989-FEBA3A0E9C98}"/>
              </a:ext>
            </a:extLst>
          </p:cNvPr>
          <p:cNvSpPr txBox="1"/>
          <p:nvPr/>
        </p:nvSpPr>
        <p:spPr>
          <a:xfrm>
            <a:off x="581709" y="1553575"/>
            <a:ext cx="10889795" cy="4524315"/>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b="1" dirty="0">
                <a:latin typeface="Posterama" panose="020B0504020200020000" pitchFamily="34" charset="0"/>
                <a:ea typeface="微软雅黑"/>
                <a:cs typeface="Posterama" panose="020B0504020200020000" pitchFamily="34" charset="0"/>
              </a:rPr>
              <a:t>Technical Feasibility : </a:t>
            </a:r>
            <a:r>
              <a:rPr lang="en-US" sz="1800" dirty="0">
                <a:latin typeface="Posterama" panose="020B0504020200020000" pitchFamily="34" charset="0"/>
                <a:ea typeface="微软雅黑"/>
                <a:cs typeface="Posterama" panose="020B0504020200020000" pitchFamily="34" charset="0"/>
              </a:rPr>
              <a:t>Election – system</a:t>
            </a:r>
            <a:r>
              <a:rPr lang="en-US" dirty="0"/>
              <a:t> is developed using prominent web technologies like react, </a:t>
            </a:r>
            <a:r>
              <a:rPr lang="en-US" dirty="0" err="1"/>
              <a:t>postgres</a:t>
            </a:r>
            <a:r>
              <a:rPr lang="en-US" dirty="0"/>
              <a:t> and integrates with </a:t>
            </a:r>
            <a:r>
              <a:rPr lang="en-US" dirty="0" err="1"/>
              <a:t>fastapi</a:t>
            </a:r>
            <a:r>
              <a:rPr lang="en-US" dirty="0"/>
              <a:t>. </a:t>
            </a:r>
          </a:p>
          <a:p>
            <a:pPr marL="285750" indent="-285750">
              <a:lnSpc>
                <a:spcPct val="100000"/>
              </a:lnSpc>
              <a:spcBef>
                <a:spcPts val="0"/>
              </a:spcBef>
              <a:buFont typeface="Arial" panose="020B0604020202020204" pitchFamily="34" charset="0"/>
              <a:buChar char="•"/>
            </a:pPr>
            <a:endParaRPr lang="en-US" sz="1800"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b="1" dirty="0">
                <a:latin typeface="Posterama" panose="020B0504020200020000" pitchFamily="34" charset="0"/>
                <a:ea typeface="微软雅黑"/>
                <a:cs typeface="Posterama" panose="020B0504020200020000" pitchFamily="34" charset="0"/>
              </a:rPr>
              <a:t>Economic Feasibility : </a:t>
            </a:r>
            <a:r>
              <a:rPr lang="en-US" dirty="0"/>
              <a:t>The economic feasibility of the online election system ensures that the benefits and efficiencies gained from digitizing the election process outweigh the costs of development, deployment, and maintenance.</a:t>
            </a:r>
            <a:endParaRPr lang="en-US" b="1"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US" sz="1800"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dirty="0"/>
              <a:t>    The system is economically feasible and if it achieves widespread adoption, offers clear benefits.</a:t>
            </a:r>
          </a:p>
          <a:p>
            <a:pPr>
              <a:lnSpc>
                <a:spcPct val="100000"/>
              </a:lnSpc>
              <a:spcBef>
                <a:spcPts val="0"/>
              </a:spcBef>
            </a:pPr>
            <a:endParaRPr lang="en-US" dirty="0"/>
          </a:p>
          <a:p>
            <a:pPr marL="285750" indent="-285750">
              <a:lnSpc>
                <a:spcPct val="100000"/>
              </a:lnSpc>
              <a:spcBef>
                <a:spcPts val="0"/>
              </a:spcBef>
              <a:buFont typeface="Arial" panose="020B0604020202020204" pitchFamily="34" charset="0"/>
              <a:buChar char="•"/>
            </a:pPr>
            <a:r>
              <a:rPr lang="en-US" sz="1800" b="1" dirty="0">
                <a:latin typeface="Posterama" panose="020B0504020200020000" pitchFamily="34" charset="0"/>
                <a:ea typeface="微软雅黑"/>
                <a:cs typeface="Posterama" panose="020B0504020200020000" pitchFamily="34" charset="0"/>
              </a:rPr>
              <a:t>Operational </a:t>
            </a:r>
            <a:r>
              <a:rPr lang="en-US" b="1" dirty="0">
                <a:latin typeface="Posterama" panose="020B0504020200020000" pitchFamily="34" charset="0"/>
                <a:ea typeface="微软雅黑"/>
                <a:cs typeface="Posterama" panose="020B0504020200020000" pitchFamily="34" charset="0"/>
              </a:rPr>
              <a:t>Feasibility : </a:t>
            </a:r>
            <a:r>
              <a:rPr lang="en-US" dirty="0"/>
              <a:t>The operational feasibility of the online election system assesses whether the platform can be smoothly integrated into existing election processes, is user-friendly for both administrators and voters, and reliably supports secure, efficient, and scalable voting operations.</a:t>
            </a:r>
            <a:endParaRPr lang="en-US" b="1"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US" sz="1800" b="1"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b="1" dirty="0">
                <a:latin typeface="Posterama" panose="020B0504020200020000" pitchFamily="34" charset="0"/>
                <a:ea typeface="微软雅黑"/>
                <a:cs typeface="Posterama" panose="020B0504020200020000" pitchFamily="34" charset="0"/>
              </a:rPr>
              <a:t>Legal Feasibility : </a:t>
            </a:r>
            <a:r>
              <a:rPr lang="en-US" dirty="0"/>
              <a:t>The legal feasibility of the online election system ensures that the platform complies with electoral laws, data protection regulations, and privacy standards, safeguarding voter rights and election integrity while meeting all legal requirements for secure, valid digital voting.</a:t>
            </a:r>
            <a:endParaRPr lang="en-IN" sz="1800" b="1"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07408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7577-ED97-8CA2-37EE-A6C3DD707A1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D8F079E-B156-A5F7-A8B4-80231586FEC0}"/>
              </a:ext>
            </a:extLst>
          </p:cNvPr>
          <p:cNvSpPr>
            <a:spLocks noGrp="1"/>
          </p:cNvSpPr>
          <p:nvPr>
            <p:ph type="title"/>
          </p:nvPr>
        </p:nvSpPr>
        <p:spPr>
          <a:xfrm>
            <a:off x="418689" y="203252"/>
            <a:ext cx="3994173" cy="2277580"/>
          </a:xfrm>
        </p:spPr>
        <p:txBody>
          <a:bodyPr/>
          <a:lstStyle/>
          <a:p>
            <a:r>
              <a:rPr lang="en-US" dirty="0"/>
              <a:t>Functional Requirements</a:t>
            </a:r>
          </a:p>
        </p:txBody>
      </p:sp>
      <p:sp>
        <p:nvSpPr>
          <p:cNvPr id="28" name="TextBox 27">
            <a:extLst>
              <a:ext uri="{FF2B5EF4-FFF2-40B4-BE49-F238E27FC236}">
                <a16:creationId xmlns:a16="http://schemas.microsoft.com/office/drawing/2014/main" id="{BB2C1ACF-EA41-325A-D20A-D79969ED8483}"/>
              </a:ext>
            </a:extLst>
          </p:cNvPr>
          <p:cNvSpPr txBox="1"/>
          <p:nvPr/>
        </p:nvSpPr>
        <p:spPr>
          <a:xfrm>
            <a:off x="345233" y="1632856"/>
            <a:ext cx="11428077" cy="646331"/>
          </a:xfrm>
          <a:prstGeom prst="rect">
            <a:avLst/>
          </a:prstGeom>
        </p:spPr>
        <p:txBody>
          <a:bodyPr wrap="square" rtlCol="0">
            <a:spAutoFit/>
          </a:bodyPr>
          <a:lstStyle/>
          <a:p>
            <a:r>
              <a:rPr lang="en-CA" sz="1800" b="0" dirty="0">
                <a:effectLst/>
              </a:rPr>
              <a:t>These requirements describe the system's behavior and the specific functions it must perform to support voters, administrators, and candidates during the election process.</a:t>
            </a:r>
          </a:p>
        </p:txBody>
      </p:sp>
      <p:sp>
        <p:nvSpPr>
          <p:cNvPr id="29" name="TextBox 28">
            <a:extLst>
              <a:ext uri="{FF2B5EF4-FFF2-40B4-BE49-F238E27FC236}">
                <a16:creationId xmlns:a16="http://schemas.microsoft.com/office/drawing/2014/main" id="{A05FF54F-3716-E030-8716-364788883D8C}"/>
              </a:ext>
            </a:extLst>
          </p:cNvPr>
          <p:cNvSpPr txBox="1"/>
          <p:nvPr/>
        </p:nvSpPr>
        <p:spPr>
          <a:xfrm>
            <a:off x="3293706" y="2659224"/>
            <a:ext cx="8677470" cy="3718326"/>
          </a:xfrm>
          <a:prstGeom prst="rect">
            <a:avLst/>
          </a:prstGeom>
        </p:spPr>
        <p:txBody>
          <a:bodyPr wrap="square" rtlCol="0">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a:effectLst/>
                <a:ea typeface="Calibri" panose="020F0502020204030204" pitchFamily="34" charset="0"/>
                <a:cs typeface="Times New Roman" panose="02020603050405020304" pitchFamily="18" charset="0"/>
              </a:rPr>
              <a:t>User Registration with Organization Email Verification</a:t>
            </a:r>
            <a:endParaRPr lang="en-IN" b="1" kern="100" dirty="0">
              <a:ea typeface="Calibri" panose="020F0502020204030204" pitchFamily="34" charset="0"/>
              <a:cs typeface="Times New Roman" panose="02020603050405020304" pitchFamily="18" charset="0"/>
            </a:endParaRPr>
          </a:p>
          <a:p>
            <a:pPr>
              <a:lnSpc>
                <a:spcPct val="107000"/>
              </a:lnSpc>
              <a:spcAft>
                <a:spcPts val="800"/>
              </a:spcAft>
            </a:pPr>
            <a:r>
              <a:rPr lang="en-IN" sz="1800" i="1" kern="100" dirty="0">
                <a:effectLst/>
                <a:ea typeface="Calibri" panose="020F0502020204030204" pitchFamily="34" charset="0"/>
                <a:cs typeface="Times New Roman" panose="02020603050405020304" pitchFamily="18" charset="0"/>
              </a:rPr>
              <a:t>Requirement</a:t>
            </a:r>
            <a:r>
              <a:rPr lang="en-IN" sz="1800" kern="100" dirty="0">
                <a:effectLst/>
                <a:ea typeface="Calibri" panose="020F0502020204030204" pitchFamily="34" charset="0"/>
                <a:cs typeface="Times New Roman" panose="02020603050405020304" pitchFamily="18" charset="0"/>
              </a:rPr>
              <a:t>: The system must allow voters to register using Google OAuth with their organization-issued email addresses (e.g., @organization.com). Only email domains associated with the organization should be permitted, ensuring that only eligible organization members can register for the election system.</a:t>
            </a:r>
          </a:p>
          <a:p>
            <a:r>
              <a:rPr lang="en-US" b="1" dirty="0"/>
              <a:t>User Verification through Google OAuth and Organization ID Check</a:t>
            </a:r>
            <a:endParaRPr lang="en-US" dirty="0"/>
          </a:p>
          <a:p>
            <a:r>
              <a:rPr lang="en-US" i="1" dirty="0"/>
              <a:t>Requirement</a:t>
            </a:r>
            <a:r>
              <a:rPr lang="en-US" dirty="0"/>
              <a:t>: The system should verify user eligibility by ensuring they authenticate through Google OAuth with a valid organization email address. If additional verification is required, the system may prompt for organizational ID information (e.g., </a:t>
            </a:r>
            <a:r>
              <a:rPr lang="en-US" dirty="0" err="1"/>
              <a:t>studentID</a:t>
            </a:r>
            <a:r>
              <a:rPr lang="en-US" dirty="0"/>
              <a:t>) to finalize eligibility.</a:t>
            </a:r>
          </a:p>
          <a:p>
            <a:endParaRPr lang="en-IN" sz="1800" dirty="0">
              <a:effectLst/>
              <a:latin typeface="+mj-lt"/>
              <a:ea typeface="Times New Roman" panose="02020603050405020304" pitchFamily="18" charset="0"/>
            </a:endParaRPr>
          </a:p>
          <a:p>
            <a:pPr marL="285750" indent="-285750">
              <a:lnSpc>
                <a:spcPct val="100000"/>
              </a:lnSpc>
              <a:spcBef>
                <a:spcPts val="0"/>
              </a:spcBef>
              <a:buFont typeface="Arial" panose="020B0604020202020204" pitchFamily="34" charset="0"/>
              <a:buChar char="•"/>
            </a:pPr>
            <a:endParaRPr lang="en-IN" sz="1800" dirty="0">
              <a:latin typeface="Posterama" panose="020B0504020200020000" pitchFamily="34" charset="0"/>
              <a:ea typeface="微软雅黑"/>
              <a:cs typeface="Posterama" panose="020B0504020200020000" pitchFamily="34" charset="0"/>
            </a:endParaRPr>
          </a:p>
        </p:txBody>
      </p:sp>
      <p:sp>
        <p:nvSpPr>
          <p:cNvPr id="2" name="TextBox 1">
            <a:extLst>
              <a:ext uri="{FF2B5EF4-FFF2-40B4-BE49-F238E27FC236}">
                <a16:creationId xmlns:a16="http://schemas.microsoft.com/office/drawing/2014/main" id="{8961C082-CEA3-1D3C-1AA6-CD7D8FB5DAF1}"/>
              </a:ext>
            </a:extLst>
          </p:cNvPr>
          <p:cNvSpPr txBox="1"/>
          <p:nvPr/>
        </p:nvSpPr>
        <p:spPr>
          <a:xfrm>
            <a:off x="9507895" y="6120882"/>
            <a:ext cx="2192694" cy="276999"/>
          </a:xfrm>
          <a:prstGeom prst="rect">
            <a:avLst/>
          </a:prstGeom>
        </p:spPr>
        <p:txBody>
          <a:bodyPr wrap="square" rtlCol="0">
            <a:spAutoFit/>
          </a:bodyPr>
          <a:lstStyle/>
          <a:p>
            <a:pPr marL="0" indent="0" algn="ctr">
              <a:lnSpc>
                <a:spcPct val="100000"/>
              </a:lnSpc>
              <a:spcBef>
                <a:spcPts val="0"/>
              </a:spcBef>
              <a:buFontTx/>
              <a:buNone/>
            </a:pPr>
            <a:r>
              <a:rPr lang="en-IN" sz="1200" dirty="0">
                <a:ea typeface="微软雅黑"/>
                <a:cs typeface="Posterama" panose="020B0504020200020000" pitchFamily="34" charset="0"/>
              </a:rPr>
              <a:t>Election System</a:t>
            </a:r>
            <a:endParaRPr lang="en-IN" sz="12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91602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0B3F-8991-4354-062A-379EBEC7737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25CA7E8-7241-AE5C-511C-4FE03AA7B327}"/>
              </a:ext>
            </a:extLst>
          </p:cNvPr>
          <p:cNvSpPr>
            <a:spLocks noGrp="1"/>
          </p:cNvSpPr>
          <p:nvPr>
            <p:ph type="title"/>
          </p:nvPr>
        </p:nvSpPr>
        <p:spPr>
          <a:xfrm>
            <a:off x="418689" y="203252"/>
            <a:ext cx="3994173" cy="2277580"/>
          </a:xfrm>
        </p:spPr>
        <p:txBody>
          <a:bodyPr/>
          <a:lstStyle/>
          <a:p>
            <a:r>
              <a:rPr lang="en-US" dirty="0"/>
              <a:t>Functional Requirements</a:t>
            </a:r>
          </a:p>
        </p:txBody>
      </p:sp>
      <p:sp>
        <p:nvSpPr>
          <p:cNvPr id="29" name="TextBox 28">
            <a:extLst>
              <a:ext uri="{FF2B5EF4-FFF2-40B4-BE49-F238E27FC236}">
                <a16:creationId xmlns:a16="http://schemas.microsoft.com/office/drawing/2014/main" id="{F1A5E780-F772-806A-96C1-1BDDAB331455}"/>
              </a:ext>
            </a:extLst>
          </p:cNvPr>
          <p:cNvSpPr txBox="1"/>
          <p:nvPr/>
        </p:nvSpPr>
        <p:spPr>
          <a:xfrm>
            <a:off x="3030526" y="1438375"/>
            <a:ext cx="8677470" cy="3038652"/>
          </a:xfrm>
          <a:prstGeom prst="rect">
            <a:avLst/>
          </a:prstGeom>
        </p:spPr>
        <p:txBody>
          <a:bodyPr wrap="square" rtlCol="0">
            <a:spAutoFit/>
          </a:bodyPr>
          <a:lstStyle/>
          <a:p>
            <a:pPr lvl="0">
              <a:lnSpc>
                <a:spcPts val="1200"/>
              </a:lnSpc>
              <a:buSzPts val="1000"/>
              <a:tabLst>
                <a:tab pos="457200" algn="l"/>
              </a:tabLst>
            </a:pPr>
            <a:r>
              <a:rPr lang="en-IN" sz="1800" b="1" dirty="0">
                <a:effectLst/>
                <a:latin typeface="Posterama" panose="020B0504020200020000" pitchFamily="34" charset="0"/>
                <a:ea typeface="Times New Roman" panose="02020603050405020304" pitchFamily="18" charset="0"/>
                <a:cs typeface="Posterama" panose="020B0504020200020000" pitchFamily="34" charset="0"/>
              </a:rPr>
              <a:t>Candidate Registration:</a:t>
            </a:r>
            <a:endParaRPr lang="en-IN" sz="1800" b="1" dirty="0">
              <a:effectLst/>
              <a:latin typeface="+mj-lt"/>
              <a:ea typeface="Times New Roman" panose="02020603050405020304" pitchFamily="18" charset="0"/>
            </a:endParaRPr>
          </a:p>
          <a:p>
            <a:pPr marL="342900" lvl="0" indent="-342900">
              <a:lnSpc>
                <a:spcPts val="1200"/>
              </a:lnSpc>
              <a:buSzPts val="1000"/>
              <a:buFont typeface="Symbol" panose="05050102010706020507" pitchFamily="18" charset="2"/>
              <a:buChar char=""/>
              <a:tabLst>
                <a:tab pos="457200" algn="l"/>
              </a:tabLst>
            </a:pPr>
            <a:endParaRPr lang="en-IN" sz="1800" dirty="0">
              <a:effectLst/>
              <a:latin typeface="+mj-lt"/>
              <a:ea typeface="Times New Roman" panose="02020603050405020304" pitchFamily="18" charset="0"/>
            </a:endParaRPr>
          </a:p>
          <a:p>
            <a:r>
              <a:rPr lang="en-US" b="1" dirty="0"/>
              <a:t>Candidate Enrollment:</a:t>
            </a:r>
            <a:endParaRPr lang="en-US" dirty="0"/>
          </a:p>
          <a:p>
            <a:r>
              <a:rPr lang="en-US" sz="1600" i="1" dirty="0"/>
              <a:t>Requirement</a:t>
            </a:r>
            <a:r>
              <a:rPr lang="en-US" sz="1600" dirty="0"/>
              <a:t>: The system must allow eligible users to register as candidates in the election by filling out a candidate application form, including details like name, college ID, department, and position they intend to run for.</a:t>
            </a:r>
          </a:p>
          <a:p>
            <a:pPr lvl="0">
              <a:lnSpc>
                <a:spcPts val="1200"/>
              </a:lnSpc>
              <a:buSzPts val="1000"/>
              <a:tabLst>
                <a:tab pos="457200" algn="l"/>
              </a:tabLst>
            </a:pPr>
            <a:endParaRPr lang="en-IN" sz="1800" dirty="0">
              <a:effectLst/>
              <a:latin typeface="+mj-lt"/>
              <a:ea typeface="Times New Roman" panose="02020603050405020304" pitchFamily="18" charset="0"/>
            </a:endParaRPr>
          </a:p>
          <a:p>
            <a:r>
              <a:rPr lang="en-US" b="1" dirty="0"/>
              <a:t>Candidate Verification and Approval :</a:t>
            </a:r>
          </a:p>
          <a:p>
            <a:endParaRPr lang="en-US" dirty="0"/>
          </a:p>
          <a:p>
            <a:pPr>
              <a:buFont typeface="Arial" panose="020B0604020202020204" pitchFamily="34" charset="0"/>
              <a:buChar char="•"/>
            </a:pPr>
            <a:r>
              <a:rPr lang="en-US" sz="1600" i="1" dirty="0"/>
              <a:t>Requirement</a:t>
            </a:r>
            <a:r>
              <a:rPr lang="en-US" sz="1600" dirty="0"/>
              <a:t>: The system should automatically verify candidates' eligibility based on college policies (such as academic standing, age, or department) and may require additional approval by election administrators.</a:t>
            </a:r>
          </a:p>
          <a:p>
            <a:pPr marL="285750" lvl="0" indent="-285750">
              <a:lnSpc>
                <a:spcPts val="1200"/>
              </a:lnSpc>
              <a:buSzPts val="1000"/>
              <a:buFont typeface="Arial" panose="020B0604020202020204" pitchFamily="34" charset="0"/>
              <a:buChar char="•"/>
              <a:tabLst>
                <a:tab pos="457200" algn="l"/>
              </a:tabLst>
            </a:pPr>
            <a:endParaRPr lang="en-IN" sz="1800" dirty="0">
              <a:latin typeface="+mj-lt"/>
              <a:ea typeface="微软雅黑"/>
              <a:cs typeface="Posterama" panose="020B0504020200020000" pitchFamily="34" charset="0"/>
            </a:endParaRPr>
          </a:p>
        </p:txBody>
      </p:sp>
      <p:sp>
        <p:nvSpPr>
          <p:cNvPr id="2" name="TextBox 1">
            <a:extLst>
              <a:ext uri="{FF2B5EF4-FFF2-40B4-BE49-F238E27FC236}">
                <a16:creationId xmlns:a16="http://schemas.microsoft.com/office/drawing/2014/main" id="{0B4CF50F-2C6E-D10E-454E-2827E94BDF1C}"/>
              </a:ext>
            </a:extLst>
          </p:cNvPr>
          <p:cNvSpPr txBox="1"/>
          <p:nvPr/>
        </p:nvSpPr>
        <p:spPr>
          <a:xfrm>
            <a:off x="3273122" y="4272677"/>
            <a:ext cx="8677470" cy="1631216"/>
          </a:xfrm>
          <a:prstGeom prst="rect">
            <a:avLst/>
          </a:prstGeom>
        </p:spPr>
        <p:txBody>
          <a:bodyPr wrap="square" rtlCol="0">
            <a:spAutoFit/>
          </a:bodyPr>
          <a:lstStyle/>
          <a:p>
            <a:pPr marL="0" indent="0">
              <a:lnSpc>
                <a:spcPct val="100000"/>
              </a:lnSpc>
              <a:spcBef>
                <a:spcPts val="0"/>
              </a:spcBef>
              <a:buFontTx/>
              <a:buNone/>
            </a:pPr>
            <a:r>
              <a:rPr lang="en-US" b="1" dirty="0">
                <a:latin typeface="Posterama" panose="020B0504020200020000" pitchFamily="34" charset="0"/>
                <a:ea typeface="微软雅黑"/>
                <a:cs typeface="Posterama" panose="020B0504020200020000" pitchFamily="34" charset="0"/>
              </a:rPr>
              <a:t>Election Management :</a:t>
            </a:r>
          </a:p>
          <a:p>
            <a:pPr marL="285750" indent="-285750">
              <a:lnSpc>
                <a:spcPct val="100000"/>
              </a:lnSpc>
              <a:spcBef>
                <a:spcPts val="0"/>
              </a:spcBef>
              <a:buFont typeface="Arial" panose="020B0604020202020204" pitchFamily="34" charset="0"/>
              <a:buChar char="•"/>
            </a:pPr>
            <a:endParaRPr lang="en-US"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600" dirty="0"/>
              <a:t>This module enables administrators to set up and manage election cycles, including defining schedules, approving candidates, and managing voter lists. It supports ballot customization, monitors voting progress, and securely calculates and publishes results. These tools ensure a fair and transparent election process, aligning with college guidelines.</a:t>
            </a:r>
            <a:r>
              <a:rPr lang="en-US" sz="1600" b="1" dirty="0">
                <a:latin typeface="Posterama" panose="020B0504020200020000" pitchFamily="34" charset="0"/>
                <a:ea typeface="微软雅黑"/>
                <a:cs typeface="Posterama" panose="020B0504020200020000" pitchFamily="34" charset="0"/>
              </a:rPr>
              <a:t> </a:t>
            </a:r>
            <a:endParaRPr lang="en-IN" sz="1600" b="1"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F21E16BF-9735-584F-E9C4-A4B25BD2501C}"/>
              </a:ext>
            </a:extLst>
          </p:cNvPr>
          <p:cNvSpPr txBox="1"/>
          <p:nvPr/>
        </p:nvSpPr>
        <p:spPr>
          <a:xfrm>
            <a:off x="9675845" y="6362056"/>
            <a:ext cx="2192694" cy="276999"/>
          </a:xfrm>
          <a:prstGeom prst="rect">
            <a:avLst/>
          </a:prstGeom>
        </p:spPr>
        <p:txBody>
          <a:bodyPr wrap="square" rtlCol="0">
            <a:spAutoFit/>
          </a:bodyPr>
          <a:lstStyle/>
          <a:p>
            <a:pPr marL="0" indent="0" algn="ctr">
              <a:lnSpc>
                <a:spcPct val="100000"/>
              </a:lnSpc>
              <a:spcBef>
                <a:spcPts val="0"/>
              </a:spcBef>
              <a:buFontTx/>
              <a:buNone/>
            </a:pPr>
            <a:r>
              <a:rPr lang="en-IN" sz="1200" dirty="0">
                <a:ea typeface="微软雅黑"/>
                <a:cs typeface="Posterama" panose="020B0504020200020000" pitchFamily="34" charset="0"/>
              </a:rPr>
              <a:t>Election System</a:t>
            </a:r>
            <a:endParaRPr lang="en-IN" sz="12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3099923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31F16-E698-7349-1CA8-D418AC16EDB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98B4C2-EB0C-09E2-261E-9ABEA4D01FE0}"/>
              </a:ext>
            </a:extLst>
          </p:cNvPr>
          <p:cNvSpPr>
            <a:spLocks noGrp="1"/>
          </p:cNvSpPr>
          <p:nvPr>
            <p:ph type="title"/>
          </p:nvPr>
        </p:nvSpPr>
        <p:spPr>
          <a:xfrm>
            <a:off x="222747" y="326165"/>
            <a:ext cx="3994173" cy="2277580"/>
          </a:xfrm>
        </p:spPr>
        <p:txBody>
          <a:bodyPr/>
          <a:lstStyle/>
          <a:p>
            <a:r>
              <a:rPr lang="en-US" dirty="0"/>
              <a:t>Non-Functional Requirements</a:t>
            </a:r>
          </a:p>
        </p:txBody>
      </p:sp>
      <p:sp>
        <p:nvSpPr>
          <p:cNvPr id="5" name="Slide Number Placeholder 4">
            <a:extLst>
              <a:ext uri="{FF2B5EF4-FFF2-40B4-BE49-F238E27FC236}">
                <a16:creationId xmlns:a16="http://schemas.microsoft.com/office/drawing/2014/main" id="{55B962BD-01F1-1A18-DB8F-4F7057879F9D}"/>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sp>
        <p:nvSpPr>
          <p:cNvPr id="2" name="TextBox 1">
            <a:extLst>
              <a:ext uri="{FF2B5EF4-FFF2-40B4-BE49-F238E27FC236}">
                <a16:creationId xmlns:a16="http://schemas.microsoft.com/office/drawing/2014/main" id="{C8EEDDE3-C929-0D91-996A-9C655AC7F4E1}"/>
              </a:ext>
            </a:extLst>
          </p:cNvPr>
          <p:cNvSpPr txBox="1"/>
          <p:nvPr/>
        </p:nvSpPr>
        <p:spPr>
          <a:xfrm>
            <a:off x="3172408" y="1730521"/>
            <a:ext cx="8089641" cy="5078313"/>
          </a:xfrm>
          <a:prstGeom prst="rect">
            <a:avLst/>
          </a:prstGeom>
        </p:spPr>
        <p:txBody>
          <a:bodyPr wrap="square" rtlCol="0">
            <a:spAutoFit/>
          </a:bodyPr>
          <a:lstStyle/>
          <a:p>
            <a:pPr marL="0" indent="0">
              <a:lnSpc>
                <a:spcPct val="100000"/>
              </a:lnSpc>
              <a:spcBef>
                <a:spcPts val="0"/>
              </a:spcBef>
              <a:buFontTx/>
              <a:buNone/>
            </a:pPr>
            <a:r>
              <a:rPr lang="en-US" sz="1800" b="1" dirty="0">
                <a:latin typeface="Posterama" panose="020B0504020200020000" pitchFamily="34" charset="0"/>
                <a:ea typeface="微软雅黑"/>
                <a:cs typeface="Posterama" panose="020B0504020200020000" pitchFamily="34" charset="0"/>
              </a:rPr>
              <a:t>Performance Requirements :</a:t>
            </a:r>
          </a:p>
          <a:p>
            <a:pPr marL="0" indent="0">
              <a:lnSpc>
                <a:spcPct val="100000"/>
              </a:lnSpc>
              <a:spcBef>
                <a:spcPts val="0"/>
              </a:spcBef>
              <a:buFontTx/>
              <a:buNone/>
            </a:pPr>
            <a:endParaRPr lang="en-US" b="1" dirty="0">
              <a:latin typeface="Posterama" panose="020B0504020200020000" pitchFamily="34" charset="0"/>
              <a:ea typeface="微软雅黑"/>
              <a:cs typeface="Posterama" panose="020B0504020200020000" pitchFamily="34" charset="0"/>
            </a:endParaRPr>
          </a:p>
          <a:p>
            <a:pPr marL="285750" indent="-285750">
              <a:buFont typeface="Arial" panose="020B0604020202020204" pitchFamily="34" charset="0"/>
              <a:buChar char="•"/>
            </a:pPr>
            <a:r>
              <a:rPr lang="en-US" sz="1800" b="1" dirty="0">
                <a:latin typeface="Posterama" panose="020B0504020200020000" pitchFamily="34" charset="0"/>
                <a:ea typeface="微软雅黑"/>
                <a:cs typeface="Posterama" panose="020B0504020200020000" pitchFamily="34" charset="0"/>
              </a:rPr>
              <a:t> </a:t>
            </a:r>
            <a:r>
              <a:rPr lang="en-IN" sz="1800" b="1" dirty="0">
                <a:effectLst/>
                <a:ea typeface="Times New Roman" panose="02020603050405020304" pitchFamily="18" charset="0"/>
              </a:rPr>
              <a:t>Scalability</a:t>
            </a:r>
            <a:r>
              <a:rPr lang="en-IN" sz="1800" dirty="0">
                <a:effectLst/>
                <a:ea typeface="Times New Roman" panose="02020603050405020304" pitchFamily="18" charset="0"/>
              </a:rPr>
              <a:t>: Handle high user traffic, especially on election day</a:t>
            </a:r>
          </a:p>
          <a:p>
            <a:pPr marL="285750" indent="-285750">
              <a:buFont typeface="Arial" panose="020B0604020202020204" pitchFamily="34" charset="0"/>
              <a:buChar char="•"/>
            </a:pPr>
            <a:endParaRPr lang="en-IN" dirty="0">
              <a:ea typeface="Times New Roman" panose="02020603050405020304" pitchFamily="18" charset="0"/>
            </a:endParaRPr>
          </a:p>
          <a:p>
            <a:pPr marL="285750" indent="-285750">
              <a:buFont typeface="Arial" panose="020B0604020202020204" pitchFamily="34" charset="0"/>
              <a:buChar char="•"/>
            </a:pPr>
            <a:r>
              <a:rPr lang="en-IN" sz="1800" b="1" dirty="0">
                <a:effectLst/>
                <a:ea typeface="Times New Roman" panose="02020603050405020304" pitchFamily="18" charset="0"/>
              </a:rPr>
              <a:t>Availability</a:t>
            </a:r>
            <a:r>
              <a:rPr lang="en-IN" sz="1800" dirty="0">
                <a:effectLst/>
                <a:ea typeface="Times New Roman" panose="02020603050405020304" pitchFamily="18" charset="0"/>
              </a:rPr>
              <a:t>: 99.9% uptime during critical periods.</a:t>
            </a:r>
          </a:p>
          <a:p>
            <a:pPr marL="285750" indent="-285750">
              <a:buFont typeface="Arial" panose="020B0604020202020204" pitchFamily="34" charset="0"/>
              <a:buChar char="•"/>
            </a:pPr>
            <a:endParaRPr lang="en-IN" sz="1800" dirty="0">
              <a:effectLst/>
              <a:ea typeface="Times New Roman" panose="02020603050405020304" pitchFamily="18" charset="0"/>
            </a:endParaRPr>
          </a:p>
          <a:p>
            <a:pPr marL="285750" indent="-285750">
              <a:buFont typeface="Arial" panose="020B0604020202020204" pitchFamily="34" charset="0"/>
              <a:buChar char="•"/>
            </a:pPr>
            <a:r>
              <a:rPr lang="en-IN" sz="1800" b="1" dirty="0">
                <a:effectLst/>
                <a:ea typeface="Times New Roman" panose="02020603050405020304" pitchFamily="18" charset="0"/>
              </a:rPr>
              <a:t>Load Handling</a:t>
            </a:r>
            <a:r>
              <a:rPr lang="en-IN" sz="1800" dirty="0">
                <a:effectLst/>
                <a:ea typeface="Times New Roman" panose="02020603050405020304" pitchFamily="18" charset="0"/>
              </a:rPr>
              <a:t>: Support a high number of transactions per second.</a:t>
            </a:r>
          </a:p>
          <a:p>
            <a:pPr marL="285750" indent="-285750">
              <a:buFont typeface="Arial" panose="020B0604020202020204" pitchFamily="34" charset="0"/>
              <a:buChar char="•"/>
            </a:pPr>
            <a:endParaRPr lang="en-IN" dirty="0">
              <a:ea typeface="Times New Roman" panose="02020603050405020304" pitchFamily="18" charset="0"/>
            </a:endParaRPr>
          </a:p>
          <a:p>
            <a:r>
              <a:rPr lang="en-IN" b="1" dirty="0">
                <a:latin typeface="Posterama" panose="020B0504020200020000" pitchFamily="34" charset="0"/>
                <a:ea typeface="Times New Roman" panose="02020603050405020304" pitchFamily="18" charset="0"/>
                <a:cs typeface="Posterama" panose="020B0504020200020000" pitchFamily="34" charset="0"/>
              </a:rPr>
              <a:t>Safety and Security Requirements :</a:t>
            </a:r>
          </a:p>
          <a:p>
            <a:endParaRPr lang="en-IN" sz="1800" b="1" dirty="0">
              <a:effectLst/>
              <a:ea typeface="Times New Roman" panose="02020603050405020304" pitchFamily="18" charset="0"/>
            </a:endParaRPr>
          </a:p>
          <a:p>
            <a:pPr marL="285750" indent="-285750">
              <a:buFont typeface="Arial" panose="020B0604020202020204" pitchFamily="34" charset="0"/>
              <a:buChar char="•"/>
            </a:pPr>
            <a:r>
              <a:rPr lang="en-IN" sz="1800" b="1" dirty="0">
                <a:effectLst/>
                <a:ea typeface="Times New Roman" panose="02020603050405020304" pitchFamily="18" charset="0"/>
              </a:rPr>
              <a:t>Data Encryption</a:t>
            </a:r>
            <a:r>
              <a:rPr lang="en-IN" sz="1800" dirty="0">
                <a:effectLst/>
                <a:ea typeface="Times New Roman" panose="02020603050405020304" pitchFamily="18" charset="0"/>
              </a:rPr>
              <a:t>: Encrypt all sensitive data (e.g., votes, personal information) during transmission and storage.</a:t>
            </a:r>
          </a:p>
          <a:p>
            <a:endParaRPr lang="en-IN" sz="1800" dirty="0">
              <a:effectLst/>
              <a:ea typeface="Times New Roman" panose="02020603050405020304" pitchFamily="18" charset="0"/>
            </a:endParaRPr>
          </a:p>
          <a:p>
            <a:pPr marL="285750" indent="-285750">
              <a:buFont typeface="Arial" panose="020B0604020202020204" pitchFamily="34" charset="0"/>
              <a:buChar char="•"/>
            </a:pPr>
            <a:r>
              <a:rPr lang="en-IN" sz="1800" b="1" dirty="0">
                <a:effectLst/>
                <a:ea typeface="Times New Roman" panose="02020603050405020304" pitchFamily="18" charset="0"/>
              </a:rPr>
              <a:t>Authentication and Authorization</a:t>
            </a:r>
            <a:r>
              <a:rPr lang="en-IN" sz="1800" dirty="0">
                <a:effectLst/>
                <a:ea typeface="Times New Roman" panose="02020603050405020304" pitchFamily="18" charset="0"/>
              </a:rPr>
              <a:t>: Implement strong authentication methods (e.g., multi-factor authentication) for users and also ensure proper access controls and permissions to restrict access based on their roles.</a:t>
            </a:r>
          </a:p>
          <a:p>
            <a:pPr marL="285750" indent="-285750">
              <a:buFont typeface="Arial" panose="020B0604020202020204" pitchFamily="34" charset="0"/>
              <a:buChar char="•"/>
            </a:pPr>
            <a:endParaRPr lang="en-IN" sz="1800" b="1" dirty="0">
              <a:effectLst/>
              <a:ea typeface="Times New Roman" panose="02020603050405020304" pitchFamily="18" charset="0"/>
            </a:endParaRPr>
          </a:p>
          <a:p>
            <a:pPr marL="285750" indent="-285750">
              <a:lnSpc>
                <a:spcPct val="100000"/>
              </a:lnSpc>
              <a:spcBef>
                <a:spcPts val="0"/>
              </a:spcBef>
              <a:buFont typeface="Arial" panose="020B0604020202020204" pitchFamily="34" charset="0"/>
              <a:buChar char="•"/>
            </a:pPr>
            <a:endParaRPr lang="en-IN" sz="1800" b="1"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F40D7937-C712-B7C4-1046-402B482EF279}"/>
              </a:ext>
            </a:extLst>
          </p:cNvPr>
          <p:cNvSpPr txBox="1"/>
          <p:nvPr/>
        </p:nvSpPr>
        <p:spPr>
          <a:xfrm>
            <a:off x="5225144" y="6444545"/>
            <a:ext cx="2192694" cy="276999"/>
          </a:xfrm>
          <a:prstGeom prst="rect">
            <a:avLst/>
          </a:prstGeom>
        </p:spPr>
        <p:txBody>
          <a:bodyPr wrap="square" rtlCol="0">
            <a:spAutoFit/>
          </a:bodyPr>
          <a:lstStyle/>
          <a:p>
            <a:pPr marL="0" indent="0" algn="ctr">
              <a:lnSpc>
                <a:spcPct val="100000"/>
              </a:lnSpc>
              <a:spcBef>
                <a:spcPts val="0"/>
              </a:spcBef>
              <a:buFontTx/>
              <a:buNone/>
            </a:pPr>
            <a:r>
              <a:rPr lang="en-IN" sz="1200" dirty="0">
                <a:ea typeface="微软雅黑"/>
                <a:cs typeface="Posterama" panose="020B0504020200020000" pitchFamily="34" charset="0"/>
              </a:rPr>
              <a:t>Election System</a:t>
            </a:r>
            <a:endParaRPr lang="en-IN" sz="12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085350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F97-0196-874D-3FFA-27C98534A32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519BB66-812A-B2DE-7DB5-AFC9E5A57933}"/>
              </a:ext>
            </a:extLst>
          </p:cNvPr>
          <p:cNvSpPr>
            <a:spLocks noGrp="1"/>
          </p:cNvSpPr>
          <p:nvPr>
            <p:ph type="title"/>
          </p:nvPr>
        </p:nvSpPr>
        <p:spPr>
          <a:xfrm>
            <a:off x="222747" y="326165"/>
            <a:ext cx="3994173" cy="2277580"/>
          </a:xfrm>
        </p:spPr>
        <p:txBody>
          <a:bodyPr/>
          <a:lstStyle/>
          <a:p>
            <a:r>
              <a:rPr lang="en-US" dirty="0"/>
              <a:t>Non-Functional Requirements</a:t>
            </a:r>
          </a:p>
        </p:txBody>
      </p:sp>
      <p:sp>
        <p:nvSpPr>
          <p:cNvPr id="5" name="Slide Number Placeholder 4">
            <a:extLst>
              <a:ext uri="{FF2B5EF4-FFF2-40B4-BE49-F238E27FC236}">
                <a16:creationId xmlns:a16="http://schemas.microsoft.com/office/drawing/2014/main" id="{1803C8D1-C348-EC20-A2C9-498E5AFEF69A}"/>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TextBox 1">
            <a:extLst>
              <a:ext uri="{FF2B5EF4-FFF2-40B4-BE49-F238E27FC236}">
                <a16:creationId xmlns:a16="http://schemas.microsoft.com/office/drawing/2014/main" id="{64B0F27D-A2D4-82C7-EC80-E7DE508AE01D}"/>
              </a:ext>
            </a:extLst>
          </p:cNvPr>
          <p:cNvSpPr txBox="1"/>
          <p:nvPr/>
        </p:nvSpPr>
        <p:spPr>
          <a:xfrm>
            <a:off x="3333824" y="1718730"/>
            <a:ext cx="8089641" cy="4618829"/>
          </a:xfrm>
          <a:prstGeom prst="rect">
            <a:avLst/>
          </a:prstGeom>
        </p:spPr>
        <p:txBody>
          <a:bodyPr wrap="square" rtlCol="0">
            <a:spAutoFit/>
          </a:bodyPr>
          <a:lstStyle/>
          <a:p>
            <a:r>
              <a:rPr lang="en-CA" sz="1800" b="1" dirty="0">
                <a:effectLst/>
                <a:latin typeface="Posterama" panose="020B0504020200020000" pitchFamily="34" charset="0"/>
                <a:cs typeface="Posterama" panose="020B0504020200020000" pitchFamily="34" charset="0"/>
              </a:rPr>
              <a:t>Software Quality Attributes:</a:t>
            </a:r>
          </a:p>
          <a:p>
            <a:endParaRPr lang="en-CA" sz="1800" b="1" dirty="0">
              <a:effectLst/>
              <a:latin typeface="Posterama" panose="020B0504020200020000" pitchFamily="34" charset="0"/>
              <a:cs typeface="Posterama" panose="020B0504020200020000" pitchFamily="34" charset="0"/>
            </a:endParaRPr>
          </a:p>
          <a:p>
            <a:pPr>
              <a:lnSpc>
                <a:spcPct val="107000"/>
              </a:lnSpc>
              <a:spcAft>
                <a:spcPts val="800"/>
              </a:spcAft>
            </a:pPr>
            <a:r>
              <a:rPr lang="en-CA" sz="1800" dirty="0">
                <a:effectLst/>
                <a:latin typeface="Posterama" panose="020B0504020200020000" pitchFamily="34" charset="0"/>
                <a:ea typeface="Times New Roman" panose="02020603050405020304" pitchFamily="18" charset="0"/>
                <a:cs typeface="Posterama" panose="020B0504020200020000" pitchFamily="34" charset="0"/>
              </a:rPr>
              <a:t>1.  </a:t>
            </a:r>
            <a:r>
              <a:rPr lang="en-CA" sz="1800" b="1" dirty="0">
                <a:effectLst/>
                <a:latin typeface="Posterama" panose="020B0504020200020000" pitchFamily="34" charset="0"/>
                <a:ea typeface="Times New Roman" panose="02020603050405020304" pitchFamily="18" charset="0"/>
                <a:cs typeface="Posterama" panose="020B0504020200020000" pitchFamily="34" charset="0"/>
              </a:rPr>
              <a:t>Performance:</a:t>
            </a:r>
            <a:endParaRPr lang="en-IN" sz="1800" dirty="0">
              <a:effectLst/>
              <a:latin typeface="Posterama" panose="020B0504020200020000" pitchFamily="34" charset="0"/>
              <a:ea typeface="Times New Roman" panose="02020603050405020304" pitchFamily="18" charset="0"/>
              <a:cs typeface="Posterama" panose="020B0504020200020000"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dirty="0">
                <a:effectLst/>
                <a:latin typeface="Posterama" panose="020B0504020200020000" pitchFamily="34" charset="0"/>
                <a:ea typeface="Times New Roman" panose="02020603050405020304" pitchFamily="18" charset="0"/>
                <a:cs typeface="Posterama" panose="020B0504020200020000" pitchFamily="34" charset="0"/>
              </a:rPr>
              <a:t>Description:</a:t>
            </a:r>
            <a:r>
              <a:rPr lang="en-CA" sz="1800" dirty="0">
                <a:effectLst/>
                <a:latin typeface="Posterama" panose="020B0504020200020000" pitchFamily="34" charset="0"/>
                <a:ea typeface="Times New Roman" panose="02020603050405020304" pitchFamily="18" charset="0"/>
                <a:cs typeface="Posterama" panose="020B0504020200020000" pitchFamily="34" charset="0"/>
              </a:rPr>
              <a:t> Measures how well the system performs under various conditions, including speed, responsiveness, and resource usage.</a:t>
            </a:r>
            <a:endParaRPr lang="en-IN" dirty="0">
              <a:latin typeface="Posterama" panose="020B0504020200020000" pitchFamily="34" charset="0"/>
              <a:ea typeface="Times New Roman" panose="02020603050405020304" pitchFamily="18" charset="0"/>
              <a:cs typeface="Posterama" panose="020B0504020200020000"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dirty="0">
                <a:effectLst/>
                <a:latin typeface="Posterama" panose="020B0504020200020000" pitchFamily="34" charset="0"/>
                <a:ea typeface="Times New Roman" panose="02020603050405020304" pitchFamily="18" charset="0"/>
                <a:cs typeface="Posterama" panose="020B0504020200020000" pitchFamily="34" charset="0"/>
              </a:rPr>
              <a:t>Examples:</a:t>
            </a:r>
            <a:r>
              <a:rPr lang="en-CA" sz="1800" dirty="0">
                <a:effectLst/>
                <a:latin typeface="Posterama" panose="020B0504020200020000" pitchFamily="34" charset="0"/>
                <a:ea typeface="Times New Roman" panose="02020603050405020304" pitchFamily="18" charset="0"/>
                <a:cs typeface="Posterama" panose="020B0504020200020000" pitchFamily="34" charset="0"/>
              </a:rPr>
              <a:t> Response time, throughput, and load handling</a:t>
            </a:r>
          </a:p>
          <a:p>
            <a:endParaRPr lang="en-CA" sz="1800" dirty="0">
              <a:effectLst/>
              <a:latin typeface="Posterama" panose="020B0504020200020000" pitchFamily="34" charset="0"/>
              <a:ea typeface="Times New Roman" panose="02020603050405020304" pitchFamily="18" charset="0"/>
              <a:cs typeface="Posterama" panose="020B0504020200020000" pitchFamily="34" charset="0"/>
            </a:endParaRPr>
          </a:p>
          <a:p>
            <a:pPr marL="342900" indent="-342900">
              <a:buAutoNum type="arabicPeriod" startAt="2"/>
            </a:pPr>
            <a:r>
              <a:rPr lang="en-CA" sz="1800" b="1" dirty="0">
                <a:effectLst/>
                <a:latin typeface="Posterama" panose="020B0504020200020000" pitchFamily="34" charset="0"/>
                <a:ea typeface="Times New Roman" panose="02020603050405020304" pitchFamily="18" charset="0"/>
                <a:cs typeface="Posterama" panose="020B0504020200020000" pitchFamily="34" charset="0"/>
              </a:rPr>
              <a:t>Reliability:</a:t>
            </a:r>
          </a:p>
          <a:p>
            <a:pPr marL="342900" indent="-342900">
              <a:buAutoNum type="arabicPeriod" startAt="2"/>
            </a:pPr>
            <a:endParaRPr lang="en-IN" sz="1800" dirty="0">
              <a:effectLst/>
              <a:latin typeface="Posterama" panose="020B0504020200020000" pitchFamily="34" charset="0"/>
              <a:ea typeface="Times New Roman" panose="02020603050405020304" pitchFamily="18" charset="0"/>
              <a:cs typeface="Posterama" panose="020B0504020200020000"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dirty="0">
                <a:effectLst/>
                <a:latin typeface="Posterama" panose="020B0504020200020000" pitchFamily="34" charset="0"/>
                <a:ea typeface="Times New Roman" panose="02020603050405020304" pitchFamily="18" charset="0"/>
                <a:cs typeface="Posterama" panose="020B0504020200020000" pitchFamily="34" charset="0"/>
              </a:rPr>
              <a:t>Description:</a:t>
            </a:r>
            <a:r>
              <a:rPr lang="en-CA" sz="1800" dirty="0">
                <a:effectLst/>
                <a:latin typeface="Posterama" panose="020B0504020200020000" pitchFamily="34" charset="0"/>
                <a:ea typeface="Times New Roman" panose="02020603050405020304" pitchFamily="18" charset="0"/>
                <a:cs typeface="Posterama" panose="020B0504020200020000" pitchFamily="34" charset="0"/>
              </a:rPr>
              <a:t> Indicates the system's ability to consistently perform its functions without failure over time.</a:t>
            </a:r>
            <a:endParaRPr lang="en-IN" sz="1800" dirty="0">
              <a:effectLst/>
              <a:latin typeface="Posterama" panose="020B0504020200020000" pitchFamily="34" charset="0"/>
              <a:ea typeface="Times New Roman" panose="02020603050405020304" pitchFamily="18" charset="0"/>
              <a:cs typeface="Posterama" panose="020B0504020200020000"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dirty="0">
                <a:effectLst/>
                <a:latin typeface="Posterama" panose="020B0504020200020000" pitchFamily="34" charset="0"/>
                <a:ea typeface="Times New Roman" panose="02020603050405020304" pitchFamily="18" charset="0"/>
                <a:cs typeface="Posterama" panose="020B0504020200020000" pitchFamily="34" charset="0"/>
              </a:rPr>
              <a:t>Examples:</a:t>
            </a:r>
            <a:r>
              <a:rPr lang="en-CA" sz="1800" dirty="0">
                <a:effectLst/>
                <a:latin typeface="Posterama" panose="020B0504020200020000" pitchFamily="34" charset="0"/>
                <a:ea typeface="Times New Roman" panose="02020603050405020304" pitchFamily="18" charset="0"/>
                <a:cs typeface="Posterama" panose="020B0504020200020000" pitchFamily="34" charset="0"/>
              </a:rPr>
              <a:t> System uptime, error rates, and fault tolerance.</a:t>
            </a:r>
            <a:endParaRPr lang="en-IN" sz="1800" dirty="0">
              <a:effectLst/>
              <a:latin typeface="Posterama" panose="020B0504020200020000" pitchFamily="34" charset="0"/>
              <a:ea typeface="Times New Roman" panose="02020603050405020304" pitchFamily="18" charset="0"/>
              <a:cs typeface="Posterama" panose="020B0504020200020000" pitchFamily="34" charset="0"/>
            </a:endParaRPr>
          </a:p>
          <a:p>
            <a:endParaRPr lang="en-IN" sz="1800" b="1" dirty="0">
              <a:effectLst/>
              <a:latin typeface="Times" panose="02020603050405020304" pitchFamily="18" charset="0"/>
            </a:endParaRPr>
          </a:p>
          <a:p>
            <a:pPr marL="285750" indent="-285750">
              <a:lnSpc>
                <a:spcPct val="100000"/>
              </a:lnSpc>
              <a:spcBef>
                <a:spcPts val="0"/>
              </a:spcBef>
              <a:buFont typeface="Arial" panose="020B0604020202020204" pitchFamily="34" charset="0"/>
              <a:buChar char="•"/>
            </a:pPr>
            <a:endParaRPr lang="en-IN" sz="1800" b="1"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6C46BEDD-7F64-E216-AF51-0DDFD61F3FFC}"/>
              </a:ext>
            </a:extLst>
          </p:cNvPr>
          <p:cNvSpPr txBox="1"/>
          <p:nvPr/>
        </p:nvSpPr>
        <p:spPr>
          <a:xfrm>
            <a:off x="5663682" y="6306046"/>
            <a:ext cx="2192694" cy="276999"/>
          </a:xfrm>
          <a:prstGeom prst="rect">
            <a:avLst/>
          </a:prstGeom>
        </p:spPr>
        <p:txBody>
          <a:bodyPr wrap="square" rtlCol="0">
            <a:spAutoFit/>
          </a:bodyPr>
          <a:lstStyle/>
          <a:p>
            <a:pPr marL="0" indent="0" algn="ctr">
              <a:lnSpc>
                <a:spcPct val="100000"/>
              </a:lnSpc>
              <a:spcBef>
                <a:spcPts val="0"/>
              </a:spcBef>
              <a:buFontTx/>
              <a:buNone/>
            </a:pPr>
            <a:r>
              <a:rPr lang="en-IN" sz="1200" dirty="0">
                <a:ea typeface="微软雅黑"/>
                <a:cs typeface="Posterama" panose="020B0504020200020000" pitchFamily="34" charset="0"/>
              </a:rPr>
              <a:t>Election System</a:t>
            </a:r>
            <a:endParaRPr lang="en-IN" sz="12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3687940623"/>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2.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1259</Words>
  <Application>Microsoft Office PowerPoint</Application>
  <PresentationFormat>Widescreen</PresentationFormat>
  <Paragraphs>189</Paragraphs>
  <Slides>19</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等线</vt:lpstr>
      <vt:lpstr>微软雅黑</vt:lpstr>
      <vt:lpstr>PMingLiU-ExtB</vt:lpstr>
      <vt:lpstr>Abadi</vt:lpstr>
      <vt:lpstr>Arial</vt:lpstr>
      <vt:lpstr>Calibri</vt:lpstr>
      <vt:lpstr>Posterama</vt:lpstr>
      <vt:lpstr>Posterama Text Black</vt:lpstr>
      <vt:lpstr>Posterama Text SemiBold</vt:lpstr>
      <vt:lpstr>Symbol</vt:lpstr>
      <vt:lpstr>Times</vt:lpstr>
      <vt:lpstr>Times New Roman</vt:lpstr>
      <vt:lpstr>Custom</vt:lpstr>
      <vt:lpstr>Election System</vt:lpstr>
      <vt:lpstr>Overview </vt:lpstr>
      <vt:lpstr>Introduction</vt:lpstr>
      <vt:lpstr>PowerPoint Presentation</vt:lpstr>
      <vt:lpstr>Feasibility Study</vt:lpstr>
      <vt:lpstr>Functional Requirements</vt:lpstr>
      <vt:lpstr>Functional Requirements</vt:lpstr>
      <vt:lpstr>Non-Functional Requirements</vt:lpstr>
      <vt:lpstr>Non-Functional Requirements</vt:lpstr>
      <vt:lpstr>UML Diagrams</vt:lpstr>
      <vt:lpstr>UML Diagrams</vt:lpstr>
      <vt:lpstr>System Architecture</vt:lpstr>
      <vt:lpstr>Implementation </vt:lpstr>
      <vt:lpstr>Test Cases and Reports</vt:lpstr>
      <vt:lpstr>Test Cases and Reports</vt:lpstr>
      <vt:lpstr>Test Cases and Reports</vt:lpstr>
      <vt:lpstr>Test Cases and Reports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2024-11-07T03:38:16Z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